
<file path=[Content_Types].xml><?xml version="1.0" encoding="utf-8"?>
<Types xmlns="http://schemas.openxmlformats.org/package/2006/content-types">
  <Default Extension="PNG" ContentType="image/png"/>
  <Default Extension="svg" ContentType="image/svg+xml"/>
  <Default Extension="webm" ContentType="video/webm"/>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8"/>
  </p:notesMasterIdLst>
  <p:handoutMasterIdLst>
    <p:handoutMasterId r:id="rId19"/>
  </p:handoutMasterIdLst>
  <p:sldIdLst>
    <p:sldId id="256" r:id="rId2"/>
    <p:sldId id="257" r:id="rId3"/>
    <p:sldId id="258" r:id="rId4"/>
    <p:sldId id="260" r:id="rId5"/>
    <p:sldId id="261" r:id="rId6"/>
    <p:sldId id="271" r:id="rId7"/>
    <p:sldId id="262" r:id="rId8"/>
    <p:sldId id="272" r:id="rId9"/>
    <p:sldId id="263" r:id="rId10"/>
    <p:sldId id="264" r:id="rId11"/>
    <p:sldId id="267" r:id="rId12"/>
    <p:sldId id="265" r:id="rId13"/>
    <p:sldId id="266" r:id="rId14"/>
    <p:sldId id="273" r:id="rId15"/>
    <p:sldId id="274" r:id="rId16"/>
    <p:sldId id="270" r:id="rId17"/>
  </p:sldIdLst>
  <p:sldSz cx="9144000" cy="6858000" type="screen4x3"/>
  <p:notesSz cx="6889750" cy="10018713"/>
  <p:defaultTextStyle>
    <a:defPPr>
      <a:defRPr lang="de-DE"/>
    </a:defPPr>
    <a:lvl1pPr algn="r" rtl="0" fontAlgn="base">
      <a:spcBef>
        <a:spcPct val="0"/>
      </a:spcBef>
      <a:spcAft>
        <a:spcPct val="0"/>
      </a:spcAft>
      <a:defRPr kern="1200">
        <a:solidFill>
          <a:schemeClr val="tx1"/>
        </a:solidFill>
        <a:latin typeface="Arial" pitchFamily="34" charset="0"/>
        <a:ea typeface="+mn-ea"/>
        <a:cs typeface="+mn-cs"/>
      </a:defRPr>
    </a:lvl1pPr>
    <a:lvl2pPr marL="457200" algn="r" rtl="0" fontAlgn="base">
      <a:spcBef>
        <a:spcPct val="0"/>
      </a:spcBef>
      <a:spcAft>
        <a:spcPct val="0"/>
      </a:spcAft>
      <a:defRPr kern="1200">
        <a:solidFill>
          <a:schemeClr val="tx1"/>
        </a:solidFill>
        <a:latin typeface="Arial" pitchFamily="34" charset="0"/>
        <a:ea typeface="+mn-ea"/>
        <a:cs typeface="+mn-cs"/>
      </a:defRPr>
    </a:lvl2pPr>
    <a:lvl3pPr marL="914400" algn="r" rtl="0" fontAlgn="base">
      <a:spcBef>
        <a:spcPct val="0"/>
      </a:spcBef>
      <a:spcAft>
        <a:spcPct val="0"/>
      </a:spcAft>
      <a:defRPr kern="1200">
        <a:solidFill>
          <a:schemeClr val="tx1"/>
        </a:solidFill>
        <a:latin typeface="Arial" pitchFamily="34" charset="0"/>
        <a:ea typeface="+mn-ea"/>
        <a:cs typeface="+mn-cs"/>
      </a:defRPr>
    </a:lvl3pPr>
    <a:lvl4pPr marL="1371600" algn="r" rtl="0" fontAlgn="base">
      <a:spcBef>
        <a:spcPct val="0"/>
      </a:spcBef>
      <a:spcAft>
        <a:spcPct val="0"/>
      </a:spcAft>
      <a:defRPr kern="1200">
        <a:solidFill>
          <a:schemeClr val="tx1"/>
        </a:solidFill>
        <a:latin typeface="Arial" pitchFamily="34" charset="0"/>
        <a:ea typeface="+mn-ea"/>
        <a:cs typeface="+mn-cs"/>
      </a:defRPr>
    </a:lvl4pPr>
    <a:lvl5pPr marL="1828800" algn="r"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55" userDrawn="1">
          <p15:clr>
            <a:srgbClr val="A4A3A4"/>
          </p15:clr>
        </p15:guide>
        <p15:guide id="2" pos="217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8B"/>
    <a:srgbClr val="FFFFFF"/>
    <a:srgbClr val="96C6C2"/>
    <a:srgbClr val="717D87"/>
    <a:srgbClr val="92000E"/>
    <a:srgbClr val="000066"/>
    <a:srgbClr val="000068"/>
    <a:srgbClr val="00007E"/>
    <a:srgbClr val="00007A"/>
    <a:srgbClr val="0066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055" autoAdjust="0"/>
    <p:restoredTop sz="93883" autoAdjust="0"/>
  </p:normalViewPr>
  <p:slideViewPr>
    <p:cSldViewPr snapToObjects="1">
      <p:cViewPr varScale="1">
        <p:scale>
          <a:sx n="68" d="100"/>
          <a:sy n="68" d="100"/>
        </p:scale>
        <p:origin x="1336" y="48"/>
      </p:cViewPr>
      <p:guideLst>
        <p:guide orient="horz" pos="2160"/>
        <p:guide pos="2880"/>
      </p:guideLst>
    </p:cSldViewPr>
  </p:slideViewPr>
  <p:outlineViewPr>
    <p:cViewPr>
      <p:scale>
        <a:sx n="25" d="100"/>
        <a:sy n="25" d="100"/>
      </p:scale>
      <p:origin x="0" y="0"/>
    </p:cViewPr>
    <p:sldLst>
      <p:sld r:id="rId1" collapse="1"/>
    </p:sldLst>
  </p:outlineViewPr>
  <p:notesTextViewPr>
    <p:cViewPr>
      <p:scale>
        <a:sx n="125" d="100"/>
        <a:sy n="125" d="100"/>
      </p:scale>
      <p:origin x="0" y="0"/>
    </p:cViewPr>
  </p:notesTextViewPr>
  <p:sorterViewPr>
    <p:cViewPr varScale="1">
      <p:scale>
        <a:sx n="1" d="1"/>
        <a:sy n="1" d="1"/>
      </p:scale>
      <p:origin x="0" y="-30666"/>
    </p:cViewPr>
  </p:sorterViewPr>
  <p:notesViewPr>
    <p:cSldViewPr snapToObjects="1">
      <p:cViewPr varScale="1">
        <p:scale>
          <a:sx n="47" d="100"/>
          <a:sy n="47" d="100"/>
        </p:scale>
        <p:origin x="1924" y="48"/>
      </p:cViewPr>
      <p:guideLst>
        <p:guide orient="horz" pos="3155"/>
        <p:guide pos="217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1058" name="Rectangle 1026"/>
          <p:cNvSpPr>
            <a:spLocks noGrp="1" noChangeArrowheads="1"/>
          </p:cNvSpPr>
          <p:nvPr>
            <p:ph type="hdr" sz="quarter"/>
          </p:nvPr>
        </p:nvSpPr>
        <p:spPr bwMode="auto">
          <a:xfrm>
            <a:off x="0" y="0"/>
            <a:ext cx="2986309" cy="501497"/>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lgn="l">
              <a:defRPr sz="1200"/>
            </a:lvl1pPr>
          </a:lstStyle>
          <a:p>
            <a:endParaRPr lang="en-GB" dirty="0"/>
          </a:p>
        </p:txBody>
      </p:sp>
      <p:sp>
        <p:nvSpPr>
          <p:cNvPr id="301059" name="Rectangle 1027"/>
          <p:cNvSpPr>
            <a:spLocks noGrp="1" noChangeArrowheads="1"/>
          </p:cNvSpPr>
          <p:nvPr>
            <p:ph type="dt" sz="quarter" idx="1"/>
          </p:nvPr>
        </p:nvSpPr>
        <p:spPr bwMode="auto">
          <a:xfrm>
            <a:off x="3903441" y="0"/>
            <a:ext cx="2986309" cy="501497"/>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defRPr sz="1200"/>
            </a:lvl1pPr>
          </a:lstStyle>
          <a:p>
            <a:endParaRPr lang="en-GB" dirty="0"/>
          </a:p>
        </p:txBody>
      </p:sp>
      <p:sp>
        <p:nvSpPr>
          <p:cNvPr id="301060" name="Rectangle 1028"/>
          <p:cNvSpPr>
            <a:spLocks noGrp="1" noChangeArrowheads="1"/>
          </p:cNvSpPr>
          <p:nvPr>
            <p:ph type="ftr" sz="quarter" idx="2"/>
          </p:nvPr>
        </p:nvSpPr>
        <p:spPr bwMode="auto">
          <a:xfrm>
            <a:off x="0" y="9517216"/>
            <a:ext cx="2986309" cy="50149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lgn="l">
              <a:defRPr sz="1200"/>
            </a:lvl1pPr>
          </a:lstStyle>
          <a:p>
            <a:endParaRPr lang="en-GB" dirty="0"/>
          </a:p>
        </p:txBody>
      </p:sp>
      <p:sp>
        <p:nvSpPr>
          <p:cNvPr id="301061" name="Rectangle 1029"/>
          <p:cNvSpPr>
            <a:spLocks noGrp="1" noChangeArrowheads="1"/>
          </p:cNvSpPr>
          <p:nvPr>
            <p:ph type="sldNum" sz="quarter" idx="3"/>
          </p:nvPr>
        </p:nvSpPr>
        <p:spPr bwMode="auto">
          <a:xfrm>
            <a:off x="3903441" y="9517216"/>
            <a:ext cx="2986309" cy="50149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defRPr sz="1200"/>
            </a:lvl1pPr>
          </a:lstStyle>
          <a:p>
            <a:fld id="{C309401A-B475-4C64-870F-BCE104214CEE}" type="slidenum">
              <a:rPr lang="en-GB"/>
              <a:pPr/>
              <a:t>‹#›</a:t>
            </a:fld>
            <a:endParaRPr lang="en-GB" dirty="0"/>
          </a:p>
        </p:txBody>
      </p:sp>
    </p:spTree>
  </p:cSld>
  <p:clrMap bg1="lt1" tx1="dk1" bg2="lt2" tx2="dk2" accent1="accent1" accent2="accent2" accent3="accent3" accent4="accent4" accent5="accent5" accent6="accent6" hlink="hlink" folHlink="folHlink"/>
</p:handoutMaster>
</file>

<file path=ppt/media/image10.svg>
</file>

<file path=ppt/media/image11.png>
</file>

<file path=ppt/media/image12.JPG>
</file>

<file path=ppt/media/image13.JPG>
</file>

<file path=ppt/media/image2.jpeg>
</file>

<file path=ppt/media/image3.jpeg>
</file>

<file path=ppt/media/image4.PNG>
</file>

<file path=ppt/media/image5.JPG>
</file>

<file path=ppt/media/image6.JPG>
</file>

<file path=ppt/media/image7.png>
</file>

<file path=ppt/media/image70.png>
</file>

<file path=ppt/media/image8.svg>
</file>

<file path=ppt/media/image9.png>
</file>

<file path=ppt/media/media1.webm>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86309" cy="501497"/>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lgn="l">
              <a:defRPr sz="1200">
                <a:latin typeface="Times New Roman" pitchFamily="18" charset="0"/>
              </a:defRPr>
            </a:lvl1pPr>
          </a:lstStyle>
          <a:p>
            <a:endParaRPr lang="en-GB" dirty="0"/>
          </a:p>
        </p:txBody>
      </p:sp>
      <p:sp>
        <p:nvSpPr>
          <p:cNvPr id="3075" name="Rectangle 3"/>
          <p:cNvSpPr>
            <a:spLocks noGrp="1" noChangeArrowheads="1"/>
          </p:cNvSpPr>
          <p:nvPr>
            <p:ph type="dt" idx="1"/>
          </p:nvPr>
        </p:nvSpPr>
        <p:spPr bwMode="auto">
          <a:xfrm>
            <a:off x="3903441" y="0"/>
            <a:ext cx="2986309" cy="501497"/>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lvl1pPr>
              <a:defRPr sz="1200">
                <a:latin typeface="Times New Roman" pitchFamily="18" charset="0"/>
              </a:defRPr>
            </a:lvl1pPr>
          </a:lstStyle>
          <a:p>
            <a:endParaRPr lang="en-GB" dirty="0"/>
          </a:p>
        </p:txBody>
      </p:sp>
      <p:sp>
        <p:nvSpPr>
          <p:cNvPr id="3076" name="Rectangle 4"/>
          <p:cNvSpPr>
            <a:spLocks noGrp="1" noRot="1" noChangeAspect="1" noChangeArrowheads="1" noTextEdit="1"/>
          </p:cNvSpPr>
          <p:nvPr>
            <p:ph type="sldImg" idx="2"/>
          </p:nvPr>
        </p:nvSpPr>
        <p:spPr bwMode="auto">
          <a:xfrm>
            <a:off x="939800" y="750888"/>
            <a:ext cx="5010150" cy="3757612"/>
          </a:xfrm>
          <a:prstGeom prst="rect">
            <a:avLst/>
          </a:prstGeom>
          <a:noFill/>
          <a:ln w="9525">
            <a:solidFill>
              <a:srgbClr val="000000"/>
            </a:solidFill>
            <a:miter lim="800000"/>
            <a:headEnd/>
            <a:tailEnd/>
          </a:ln>
          <a:effectLst/>
        </p:spPr>
      </p:sp>
      <p:sp>
        <p:nvSpPr>
          <p:cNvPr id="3077" name="Rectangle 5"/>
          <p:cNvSpPr>
            <a:spLocks noGrp="1" noChangeArrowheads="1"/>
          </p:cNvSpPr>
          <p:nvPr>
            <p:ph type="body" sz="quarter" idx="3"/>
          </p:nvPr>
        </p:nvSpPr>
        <p:spPr bwMode="auto">
          <a:xfrm>
            <a:off x="918741" y="4758609"/>
            <a:ext cx="5052269" cy="4508661"/>
          </a:xfrm>
          <a:prstGeom prst="rect">
            <a:avLst/>
          </a:prstGeom>
          <a:noFill/>
          <a:ln w="9525">
            <a:noFill/>
            <a:miter lim="800000"/>
            <a:headEnd/>
            <a:tailEnd/>
          </a:ln>
          <a:effectLst/>
        </p:spPr>
        <p:txBody>
          <a:bodyPr vert="horz" wrap="square" lIns="92446" tIns="46223" rIns="92446" bIns="46223" numCol="1" anchor="t" anchorCtr="0" compatLnSpc="1">
            <a:prstTxWarp prst="textNoShape">
              <a:avLst/>
            </a:prstTxWarp>
          </a:bodyPr>
          <a:lstStyle/>
          <a:p>
            <a:pPr lvl="0"/>
            <a:r>
              <a:rPr lang="de-DE"/>
              <a:t>Klicken Sie, um die Formate des Vorlagentextes zu bearbeiten</a:t>
            </a:r>
          </a:p>
          <a:p>
            <a:pPr lvl="1"/>
            <a:r>
              <a:rPr lang="de-DE"/>
              <a:t>Zweite Ebene</a:t>
            </a:r>
          </a:p>
          <a:p>
            <a:pPr lvl="2"/>
            <a:r>
              <a:rPr lang="de-DE"/>
              <a:t>Dritte Ebene</a:t>
            </a:r>
          </a:p>
          <a:p>
            <a:pPr lvl="3"/>
            <a:r>
              <a:rPr lang="de-DE"/>
              <a:t>Vierte Ebene</a:t>
            </a:r>
          </a:p>
          <a:p>
            <a:pPr lvl="4"/>
            <a:r>
              <a:rPr lang="de-DE"/>
              <a:t>Fünfte Ebene</a:t>
            </a:r>
          </a:p>
        </p:txBody>
      </p:sp>
      <p:sp>
        <p:nvSpPr>
          <p:cNvPr id="3078" name="Rectangle 6"/>
          <p:cNvSpPr>
            <a:spLocks noGrp="1" noChangeArrowheads="1"/>
          </p:cNvSpPr>
          <p:nvPr>
            <p:ph type="ftr" sz="quarter" idx="4"/>
          </p:nvPr>
        </p:nvSpPr>
        <p:spPr bwMode="auto">
          <a:xfrm>
            <a:off x="0" y="9517216"/>
            <a:ext cx="2986309" cy="50149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lgn="l">
              <a:defRPr sz="1200">
                <a:latin typeface="Times New Roman" pitchFamily="18" charset="0"/>
              </a:defRPr>
            </a:lvl1pPr>
          </a:lstStyle>
          <a:p>
            <a:endParaRPr lang="en-GB" dirty="0"/>
          </a:p>
        </p:txBody>
      </p:sp>
      <p:sp>
        <p:nvSpPr>
          <p:cNvPr id="3079" name="Rectangle 7"/>
          <p:cNvSpPr>
            <a:spLocks noGrp="1" noChangeArrowheads="1"/>
          </p:cNvSpPr>
          <p:nvPr>
            <p:ph type="sldNum" sz="quarter" idx="5"/>
          </p:nvPr>
        </p:nvSpPr>
        <p:spPr bwMode="auto">
          <a:xfrm>
            <a:off x="3903441" y="9517216"/>
            <a:ext cx="2986309" cy="501497"/>
          </a:xfrm>
          <a:prstGeom prst="rect">
            <a:avLst/>
          </a:prstGeom>
          <a:noFill/>
          <a:ln w="9525">
            <a:noFill/>
            <a:miter lim="800000"/>
            <a:headEnd/>
            <a:tailEnd/>
          </a:ln>
          <a:effectLst/>
        </p:spPr>
        <p:txBody>
          <a:bodyPr vert="horz" wrap="square" lIns="92446" tIns="46223" rIns="92446" bIns="46223" numCol="1" anchor="b" anchorCtr="0" compatLnSpc="1">
            <a:prstTxWarp prst="textNoShape">
              <a:avLst/>
            </a:prstTxWarp>
          </a:bodyPr>
          <a:lstStyle>
            <a:lvl1pPr>
              <a:defRPr sz="1200">
                <a:latin typeface="Times New Roman" pitchFamily="18" charset="0"/>
              </a:defRPr>
            </a:lvl1pPr>
          </a:lstStyle>
          <a:p>
            <a:fld id="{60F9758F-D37B-4430-8337-713F9C01899E}" type="slidenum">
              <a:rPr lang="en-GB"/>
              <a:pPr/>
              <a:t>‹#›</a:t>
            </a:fld>
            <a:endParaRPr lang="en-GB" dirty="0"/>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Times New Roman" pitchFamily="18" charset="0"/>
        <a:ea typeface="+mn-ea"/>
        <a:cs typeface="+mn-cs"/>
      </a:defRPr>
    </a:lvl1pPr>
    <a:lvl2pPr marL="457200" algn="l" rtl="0" fontAlgn="base">
      <a:spcBef>
        <a:spcPct val="30000"/>
      </a:spcBef>
      <a:spcAft>
        <a:spcPct val="0"/>
      </a:spcAft>
      <a:defRPr sz="1200" kern="1200">
        <a:solidFill>
          <a:schemeClr val="tx1"/>
        </a:solidFill>
        <a:latin typeface="Times New Roman" pitchFamily="18" charset="0"/>
        <a:ea typeface="+mn-ea"/>
        <a:cs typeface="+mn-cs"/>
      </a:defRPr>
    </a:lvl2pPr>
    <a:lvl3pPr marL="914400" algn="l" rtl="0" fontAlgn="base">
      <a:spcBef>
        <a:spcPct val="30000"/>
      </a:spcBef>
      <a:spcAft>
        <a:spcPct val="0"/>
      </a:spcAft>
      <a:defRPr sz="1200" kern="1200">
        <a:solidFill>
          <a:schemeClr val="tx1"/>
        </a:solidFill>
        <a:latin typeface="Times New Roman" pitchFamily="18" charset="0"/>
        <a:ea typeface="+mn-ea"/>
        <a:cs typeface="+mn-cs"/>
      </a:defRPr>
    </a:lvl3pPr>
    <a:lvl4pPr marL="1371600" algn="l" rtl="0" fontAlgn="base">
      <a:spcBef>
        <a:spcPct val="30000"/>
      </a:spcBef>
      <a:spcAft>
        <a:spcPct val="0"/>
      </a:spcAft>
      <a:defRPr sz="1200" kern="1200">
        <a:solidFill>
          <a:schemeClr val="tx1"/>
        </a:solidFill>
        <a:latin typeface="Times New Roman" pitchFamily="18" charset="0"/>
        <a:ea typeface="+mn-ea"/>
        <a:cs typeface="+mn-cs"/>
      </a:defRPr>
    </a:lvl4pPr>
    <a:lvl5pPr marL="1828800" algn="l" rtl="0" fontAlgn="base">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tochastic_process" TargetMode="External"/><Relationship Id="rId7" Type="http://schemas.openxmlformats.org/officeDocument/2006/relationships/hyperlink" Target="https://en.wikipedia.org/wiki/Errors_and_residuals_in_statistics"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en.wikipedia.org/wiki/Lag_operator" TargetMode="External"/><Relationship Id="rId5" Type="http://schemas.openxmlformats.org/officeDocument/2006/relationships/hyperlink" Target="https://en.wikipedia.org/wiki/Time_series" TargetMode="External"/><Relationship Id="rId4" Type="http://schemas.openxmlformats.org/officeDocument/2006/relationships/hyperlink" Target="https://en.wikipedia.org/wiki/Interdependencies"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Macroeconomic"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en.wikipedia.org/wiki/Money_market" TargetMode="External"/><Relationship Id="rId5" Type="http://schemas.openxmlformats.org/officeDocument/2006/relationships/hyperlink" Target="https://en.wikipedia.org/w/index.php?title=Assets_market&amp;action=edit&amp;redlink=1" TargetMode="External"/><Relationship Id="rId4" Type="http://schemas.openxmlformats.org/officeDocument/2006/relationships/hyperlink" Target="https://en.wikipedia.org/wiki/Interest_rates"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4AA8A7A-27CF-4B2C-9283-161324A38908}" type="slidenum">
              <a:rPr lang="en-GB"/>
              <a:pPr/>
              <a:t>1</a:t>
            </a:fld>
            <a:endParaRPr lang="en-GB" dirty="0"/>
          </a:p>
        </p:txBody>
      </p:sp>
      <p:sp>
        <p:nvSpPr>
          <p:cNvPr id="543746" name="Rectangle 2050"/>
          <p:cNvSpPr>
            <a:spLocks noGrp="1" noRot="1" noChangeAspect="1" noChangeArrowheads="1" noTextEdit="1"/>
          </p:cNvSpPr>
          <p:nvPr>
            <p:ph type="sldImg"/>
          </p:nvPr>
        </p:nvSpPr>
        <p:spPr>
          <a:xfrm>
            <a:off x="939800" y="750888"/>
            <a:ext cx="5010150" cy="3757612"/>
          </a:xfrm>
          <a:ln/>
        </p:spPr>
      </p:sp>
      <p:sp>
        <p:nvSpPr>
          <p:cNvPr id="543747" name="Rectangle 2051"/>
          <p:cNvSpPr>
            <a:spLocks noGrp="1" noChangeArrowheads="1"/>
          </p:cNvSpPr>
          <p:nvPr>
            <p:ph type="body" idx="1"/>
          </p:nvPr>
        </p:nvSpPr>
        <p:spPr/>
        <p:txBody>
          <a:bodyPr/>
          <a:lstStyle/>
          <a:p>
            <a:endParaRPr lang="de-DE" noProof="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pitchFamily="18" charset="0"/>
                <a:ea typeface="+mn-ea"/>
                <a:cs typeface="+mn-cs"/>
              </a:rPr>
              <a:t>1) is a </a:t>
            </a:r>
            <a:r>
              <a:rPr lang="en-US" sz="1200" b="0" i="0" u="none" strike="noStrike" kern="1200" dirty="0">
                <a:solidFill>
                  <a:schemeClr val="tx1"/>
                </a:solidFill>
                <a:effectLst/>
                <a:latin typeface="Times New Roman" pitchFamily="18" charset="0"/>
                <a:ea typeface="+mn-ea"/>
                <a:cs typeface="+mn-cs"/>
                <a:hlinkClick r:id="rId3" tooltip="Stochastic process"/>
              </a:rPr>
              <a:t>stochastic process</a:t>
            </a:r>
            <a:r>
              <a:rPr lang="en-US" sz="1200" b="0" i="0" kern="1200" dirty="0">
                <a:solidFill>
                  <a:schemeClr val="tx1"/>
                </a:solidFill>
                <a:effectLst/>
                <a:latin typeface="Times New Roman" pitchFamily="18" charset="0"/>
                <a:ea typeface="+mn-ea"/>
                <a:cs typeface="+mn-cs"/>
              </a:rPr>
              <a:t> model used to capture the linear </a:t>
            </a:r>
            <a:r>
              <a:rPr lang="en-US" sz="1200" b="0" i="0" u="none" strike="noStrike" kern="1200" dirty="0">
                <a:solidFill>
                  <a:schemeClr val="tx1"/>
                </a:solidFill>
                <a:effectLst/>
                <a:latin typeface="Times New Roman" pitchFamily="18" charset="0"/>
                <a:ea typeface="+mn-ea"/>
                <a:cs typeface="+mn-cs"/>
                <a:hlinkClick r:id="rId4" tooltip="Interdependencies"/>
              </a:rPr>
              <a:t>interdependencies</a:t>
            </a:r>
            <a:r>
              <a:rPr lang="en-US" sz="1200" b="0" i="0" kern="1200" dirty="0">
                <a:solidFill>
                  <a:schemeClr val="tx1"/>
                </a:solidFill>
                <a:effectLst/>
                <a:latin typeface="Times New Roman" pitchFamily="18" charset="0"/>
                <a:ea typeface="+mn-ea"/>
                <a:cs typeface="+mn-cs"/>
              </a:rPr>
              <a:t> among multiple </a:t>
            </a:r>
            <a:r>
              <a:rPr lang="en-US" sz="1200" b="0" i="0" u="none" strike="noStrike" kern="1200" dirty="0">
                <a:solidFill>
                  <a:schemeClr val="tx1"/>
                </a:solidFill>
                <a:effectLst/>
                <a:latin typeface="Times New Roman" pitchFamily="18" charset="0"/>
                <a:ea typeface="+mn-ea"/>
                <a:cs typeface="+mn-cs"/>
                <a:hlinkClick r:id="rId5" tooltip="Time series"/>
              </a:rPr>
              <a:t>time series</a:t>
            </a:r>
            <a:endParaRPr lang="en-US" dirty="0">
              <a:effectLst/>
            </a:endParaRPr>
          </a:p>
          <a:p>
            <a:r>
              <a:rPr lang="en-US" dirty="0">
                <a:effectLst/>
              </a:rPr>
              <a:t>The error terms$\epsilon_t$ (structural schocks) is an n-vector of serially uncorrelated zero mean structural schocks. matrix. </a:t>
            </a:r>
          </a:p>
          <a:p>
            <a:r>
              <a:rPr lang="de-DE" dirty="0">
                <a:effectLst/>
              </a:rPr>
              <a:t>2) </a:t>
            </a:r>
            <a:r>
              <a:rPr lang="en-US" sz="1200" b="0" i="0" kern="1200" dirty="0">
                <a:solidFill>
                  <a:schemeClr val="tx1"/>
                </a:solidFill>
                <a:effectLst/>
                <a:latin typeface="Times New Roman" pitchFamily="18" charset="0"/>
                <a:ea typeface="+mn-ea"/>
                <a:cs typeface="+mn-cs"/>
              </a:rPr>
              <a:t>All variables in a VAR enter the model in the same way: each variable has an equation explaining its evolution based on its own </a:t>
            </a:r>
            <a:r>
              <a:rPr lang="en-US" sz="1200" b="0" i="0" u="none" strike="noStrike" kern="1200" dirty="0">
                <a:solidFill>
                  <a:schemeClr val="tx1"/>
                </a:solidFill>
                <a:effectLst/>
                <a:latin typeface="Times New Roman" pitchFamily="18" charset="0"/>
                <a:ea typeface="+mn-ea"/>
                <a:cs typeface="+mn-cs"/>
                <a:hlinkClick r:id="rId6" tooltip="Lag operator"/>
              </a:rPr>
              <a:t>lagged values</a:t>
            </a:r>
            <a:r>
              <a:rPr lang="en-US" sz="1200" b="0" i="0" kern="1200" dirty="0">
                <a:solidFill>
                  <a:schemeClr val="tx1"/>
                </a:solidFill>
                <a:effectLst/>
                <a:latin typeface="Times New Roman" pitchFamily="18" charset="0"/>
                <a:ea typeface="+mn-ea"/>
                <a:cs typeface="+mn-cs"/>
              </a:rPr>
              <a:t>, the lagged values of the other model variables, and an </a:t>
            </a:r>
            <a:r>
              <a:rPr lang="en-US" sz="1200" b="0" i="0" u="none" strike="noStrike" kern="1200" dirty="0">
                <a:solidFill>
                  <a:schemeClr val="tx1"/>
                </a:solidFill>
                <a:effectLst/>
                <a:latin typeface="Times New Roman" pitchFamily="18" charset="0"/>
                <a:ea typeface="+mn-ea"/>
                <a:cs typeface="+mn-cs"/>
                <a:hlinkClick r:id="rId7" tooltip="Errors and residuals in statistics"/>
              </a:rPr>
              <a:t>error term</a:t>
            </a:r>
            <a:endParaRPr lang="en-US" sz="1200" b="0" i="0" u="none" strike="noStrike" kern="1200" dirty="0">
              <a:solidFill>
                <a:schemeClr val="tx1"/>
              </a:solidFill>
              <a:effectLst/>
              <a:latin typeface="Times New Roman" pitchFamily="18" charset="0"/>
              <a:ea typeface="+mn-ea"/>
              <a:cs typeface="+mn-cs"/>
            </a:endParaRPr>
          </a:p>
          <a:p>
            <a:endParaRPr lang="de-DE" dirty="0">
              <a:effectLst/>
            </a:endParaRPr>
          </a:p>
          <a:p>
            <a:r>
              <a:rPr lang="en-US" dirty="0"/>
              <a:t>3) The vector ut consists of reducedform residuals, which are serially uncorrelated with E(ut) = 0 and Cov(ut) = Σu. The nonsingular matrix B captures the instantaneous effects of the structural shocks εt = B−1ut on the variables of the system</a:t>
            </a:r>
          </a:p>
          <a:p>
            <a:endParaRPr lang="de-DE" dirty="0"/>
          </a:p>
          <a:p>
            <a:r>
              <a:rPr lang="en-US" dirty="0">
                <a:effectLst/>
              </a:rPr>
              <a:t>The second challenge is that the number of parameters to be identified in the structural model is larger than that of the reduced VAR form. Therefore, some new relations needs to be introduced. This can be usually done by introducing restrictions on $A_0$ or $B_0$ </a:t>
            </a:r>
            <a:endParaRPr lang="en-US" dirty="0"/>
          </a:p>
        </p:txBody>
      </p:sp>
      <p:sp>
        <p:nvSpPr>
          <p:cNvPr id="4" name="Slide Number Placeholder 3"/>
          <p:cNvSpPr>
            <a:spLocks noGrp="1"/>
          </p:cNvSpPr>
          <p:nvPr>
            <p:ph type="sldNum" sz="quarter" idx="5"/>
          </p:nvPr>
        </p:nvSpPr>
        <p:spPr/>
        <p:txBody>
          <a:bodyPr/>
          <a:lstStyle/>
          <a:p>
            <a:fld id="{60F9758F-D37B-4430-8337-713F9C01899E}" type="slidenum">
              <a:rPr lang="en-GB" smtClean="0"/>
              <a:pPr/>
              <a:t>10</a:t>
            </a:fld>
            <a:endParaRPr lang="en-GB" dirty="0"/>
          </a:p>
        </p:txBody>
      </p:sp>
    </p:spTree>
    <p:extLst>
      <p:ext uri="{BB962C8B-B14F-4D97-AF65-F5344CB8AC3E}">
        <p14:creationId xmlns:p14="http://schemas.microsoft.com/office/powerpoint/2010/main" val="23457787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F9758F-D37B-4430-8337-713F9C01899E}" type="slidenum">
              <a:rPr lang="en-GB" smtClean="0"/>
              <a:pPr/>
              <a:t>11</a:t>
            </a:fld>
            <a:endParaRPr lang="en-GB" dirty="0"/>
          </a:p>
        </p:txBody>
      </p:sp>
    </p:spTree>
    <p:extLst>
      <p:ext uri="{BB962C8B-B14F-4D97-AF65-F5344CB8AC3E}">
        <p14:creationId xmlns:p14="http://schemas.microsoft.com/office/powerpoint/2010/main" val="24578257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Looking in material cost data it decreses 2011 to 2015 but house price increses sharply</a:t>
            </a:r>
            <a:endParaRPr lang="en-US" dirty="0"/>
          </a:p>
        </p:txBody>
      </p:sp>
      <p:sp>
        <p:nvSpPr>
          <p:cNvPr id="4" name="Slide Number Placeholder 3"/>
          <p:cNvSpPr>
            <a:spLocks noGrp="1"/>
          </p:cNvSpPr>
          <p:nvPr>
            <p:ph type="sldNum" sz="quarter" idx="5"/>
          </p:nvPr>
        </p:nvSpPr>
        <p:spPr/>
        <p:txBody>
          <a:bodyPr/>
          <a:lstStyle/>
          <a:p>
            <a:fld id="{60F9758F-D37B-4430-8337-713F9C01899E}" type="slidenum">
              <a:rPr lang="en-GB" smtClean="0"/>
              <a:pPr/>
              <a:t>12</a:t>
            </a:fld>
            <a:endParaRPr lang="en-GB" dirty="0"/>
          </a:p>
        </p:txBody>
      </p:sp>
    </p:spTree>
    <p:extLst>
      <p:ext uri="{BB962C8B-B14F-4D97-AF65-F5344CB8AC3E}">
        <p14:creationId xmlns:p14="http://schemas.microsoft.com/office/powerpoint/2010/main" val="13687962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Very sticky house price we identified only with 2 years!</a:t>
            </a:r>
            <a:endParaRPr lang="en-US" dirty="0"/>
          </a:p>
        </p:txBody>
      </p:sp>
      <p:sp>
        <p:nvSpPr>
          <p:cNvPr id="4" name="Slide Number Placeholder 3"/>
          <p:cNvSpPr>
            <a:spLocks noGrp="1"/>
          </p:cNvSpPr>
          <p:nvPr>
            <p:ph type="sldNum" sz="quarter" idx="5"/>
          </p:nvPr>
        </p:nvSpPr>
        <p:spPr/>
        <p:txBody>
          <a:bodyPr/>
          <a:lstStyle/>
          <a:p>
            <a:fld id="{60F9758F-D37B-4430-8337-713F9C01899E}" type="slidenum">
              <a:rPr lang="en-GB" smtClean="0"/>
              <a:pPr/>
              <a:t>13</a:t>
            </a:fld>
            <a:endParaRPr lang="en-GB" dirty="0"/>
          </a:p>
        </p:txBody>
      </p:sp>
    </p:spTree>
    <p:extLst>
      <p:ext uri="{BB962C8B-B14F-4D97-AF65-F5344CB8AC3E}">
        <p14:creationId xmlns:p14="http://schemas.microsoft.com/office/powerpoint/2010/main" val="16392651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0F9758F-D37B-4430-8337-713F9C01899E}" type="slidenum">
              <a:rPr kumimoji="0" lang="en-GB" sz="12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0" lang="en-GB" sz="12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Tree>
    <p:extLst>
      <p:ext uri="{BB962C8B-B14F-4D97-AF65-F5344CB8AC3E}">
        <p14:creationId xmlns:p14="http://schemas.microsoft.com/office/powerpoint/2010/main" val="12952123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F9758F-D37B-4430-8337-713F9C01899E}" type="slidenum">
              <a:rPr lang="en-GB" smtClean="0"/>
              <a:pPr/>
              <a:t>15</a:t>
            </a:fld>
            <a:endParaRPr lang="en-GB" dirty="0"/>
          </a:p>
        </p:txBody>
      </p:sp>
    </p:spTree>
    <p:extLst>
      <p:ext uri="{BB962C8B-B14F-4D97-AF65-F5344CB8AC3E}">
        <p14:creationId xmlns:p14="http://schemas.microsoft.com/office/powerpoint/2010/main" val="166718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dirty="0">
                <a:effectLst/>
              </a:rPr>
              <a:t>The need for a shelter is one of the most fundamental needs </a:t>
            </a:r>
            <a:r>
              <a:rPr lang="de-DE" dirty="0"/>
              <a:t>from Malsow‘s Pyramid </a:t>
            </a:r>
            <a:endParaRPr lang="en-US" dirty="0">
              <a:effectLst/>
            </a:endParaRPr>
          </a:p>
          <a:p>
            <a:pPr marL="228600" indent="-228600">
              <a:buAutoNum type="arabicParenR"/>
            </a:pPr>
            <a:r>
              <a:rPr lang="en-US" dirty="0">
                <a:effectLst/>
              </a:rPr>
              <a:t>The psychological and economical impact of housing on people economy is undeniable</a:t>
            </a:r>
          </a:p>
          <a:p>
            <a:pPr marL="228600" indent="-228600">
              <a:buAutoNum type="arabicParenR"/>
            </a:pPr>
            <a:r>
              <a:rPr lang="en-US" dirty="0">
                <a:effectLst/>
              </a:rPr>
              <a:t>Therefor, housing sector is a major area of interest for both governments and people</a:t>
            </a:r>
          </a:p>
          <a:p>
            <a:pPr marL="228600" indent="-228600">
              <a:buAutoNum type="arabicParenR"/>
            </a:pPr>
            <a:r>
              <a:rPr lang="en-US" dirty="0">
                <a:effectLst/>
              </a:rPr>
              <a:t>In order to be able to predict or control this market we need to understand and model this sector of economy  </a:t>
            </a:r>
            <a:r>
              <a:rPr lang="de-DE" dirty="0"/>
              <a:t> </a:t>
            </a:r>
          </a:p>
          <a:p>
            <a:r>
              <a:rPr lang="en-US" sz="1200" b="0" i="0" u="none" strike="noStrike" baseline="0" dirty="0">
                <a:latin typeface="Times New Roman" panose="02020603050405020304" pitchFamily="18" charset="0"/>
              </a:rPr>
              <a:t>5) In  This work examine the impact of a range of sector-specific and macroeconomic shocks on the German housing market</a:t>
            </a:r>
          </a:p>
          <a:p>
            <a:endParaRPr lang="en-US" dirty="0"/>
          </a:p>
        </p:txBody>
      </p:sp>
      <p:sp>
        <p:nvSpPr>
          <p:cNvPr id="4" name="Slide Number Placeholder 3"/>
          <p:cNvSpPr>
            <a:spLocks noGrp="1"/>
          </p:cNvSpPr>
          <p:nvPr>
            <p:ph type="sldNum" sz="quarter" idx="5"/>
          </p:nvPr>
        </p:nvSpPr>
        <p:spPr/>
        <p:txBody>
          <a:bodyPr/>
          <a:lstStyle/>
          <a:p>
            <a:fld id="{60F9758F-D37B-4430-8337-713F9C01899E}" type="slidenum">
              <a:rPr lang="en-GB" smtClean="0"/>
              <a:pPr/>
              <a:t>2</a:t>
            </a:fld>
            <a:endParaRPr lang="en-GB" dirty="0"/>
          </a:p>
        </p:txBody>
      </p:sp>
    </p:spTree>
    <p:extLst>
      <p:ext uri="{BB962C8B-B14F-4D97-AF65-F5344CB8AC3E}">
        <p14:creationId xmlns:p14="http://schemas.microsoft.com/office/powerpoint/2010/main" val="40928252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dirty="0">
                <a:effectLst/>
              </a:rPr>
              <a:t>In this work, we firstly examine an existing well known model in this area with the real data from German economy.</a:t>
            </a:r>
          </a:p>
          <a:p>
            <a:pPr marL="228600" indent="-228600">
              <a:buAutoNum type="arabicParenR"/>
            </a:pPr>
            <a:r>
              <a:rPr lang="en-US" dirty="0">
                <a:effectLst/>
              </a:rPr>
              <a:t>Secondly, identify a model from data to get a better understanding of the system.</a:t>
            </a:r>
            <a:endParaRPr lang="en-US" sz="1200" b="0" i="0" u="none" strike="noStrike" baseline="0" dirty="0">
              <a:latin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0F9758F-D37B-4430-8337-713F9C01899E}" type="slidenum">
              <a:rPr lang="en-GB" smtClean="0"/>
              <a:pPr/>
              <a:t>3</a:t>
            </a:fld>
            <a:endParaRPr lang="en-GB" dirty="0"/>
          </a:p>
        </p:txBody>
      </p:sp>
    </p:spTree>
    <p:extLst>
      <p:ext uri="{BB962C8B-B14F-4D97-AF65-F5344CB8AC3E}">
        <p14:creationId xmlns:p14="http://schemas.microsoft.com/office/powerpoint/2010/main" val="7090996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sz="1200" b="0" i="0" kern="1200" dirty="0">
                <a:solidFill>
                  <a:schemeClr val="tx1"/>
                </a:solidFill>
                <a:effectLst/>
                <a:latin typeface="Times New Roman" pitchFamily="18" charset="0"/>
                <a:ea typeface="+mn-ea"/>
                <a:cs typeface="+mn-cs"/>
              </a:rPr>
              <a:t>Standard approach for macroeconomics is the IS-LM .</a:t>
            </a:r>
          </a:p>
          <a:p>
            <a:pPr marL="228600" indent="-228600">
              <a:buAutoNum type="arabicParenR"/>
            </a:pPr>
            <a:r>
              <a:rPr lang="en-US" sz="1200" b="0" i="0" kern="1200" dirty="0">
                <a:solidFill>
                  <a:schemeClr val="tx1"/>
                </a:solidFill>
                <a:effectLst/>
                <a:latin typeface="Times New Roman" pitchFamily="18" charset="0"/>
                <a:ea typeface="+mn-ea"/>
                <a:cs typeface="+mn-cs"/>
              </a:rPr>
              <a:t>A two-dimensional </a:t>
            </a:r>
            <a:r>
              <a:rPr lang="en-US" sz="1200" b="0" i="0" u="none" strike="noStrike" kern="1200" dirty="0">
                <a:solidFill>
                  <a:schemeClr val="tx1"/>
                </a:solidFill>
                <a:effectLst/>
                <a:latin typeface="Times New Roman" pitchFamily="18" charset="0"/>
                <a:ea typeface="+mn-ea"/>
                <a:cs typeface="+mn-cs"/>
                <a:hlinkClick r:id="rId3" tooltip="Macroeconomic"/>
              </a:rPr>
              <a:t>macroeconomic</a:t>
            </a:r>
            <a:r>
              <a:rPr lang="en-US" sz="1200" b="0" i="0" kern="1200" dirty="0">
                <a:solidFill>
                  <a:schemeClr val="tx1"/>
                </a:solidFill>
                <a:effectLst/>
                <a:latin typeface="Times New Roman" pitchFamily="18" charset="0"/>
                <a:ea typeface="+mn-ea"/>
                <a:cs typeface="+mn-cs"/>
              </a:rPr>
              <a:t> tool that shows the relationship between </a:t>
            </a:r>
            <a:r>
              <a:rPr lang="en-US" sz="1200" b="0" i="0" u="none" strike="noStrike" kern="1200" dirty="0">
                <a:solidFill>
                  <a:schemeClr val="tx1"/>
                </a:solidFill>
                <a:effectLst/>
                <a:latin typeface="Times New Roman" pitchFamily="18" charset="0"/>
                <a:ea typeface="+mn-ea"/>
                <a:cs typeface="+mn-cs"/>
                <a:hlinkClick r:id="rId4" tooltip="Interest rates"/>
              </a:rPr>
              <a:t>interest rates</a:t>
            </a:r>
            <a:r>
              <a:rPr lang="en-US" sz="1200" b="0" i="0" kern="1200" dirty="0">
                <a:solidFill>
                  <a:schemeClr val="tx1"/>
                </a:solidFill>
                <a:effectLst/>
                <a:latin typeface="Times New Roman" pitchFamily="18" charset="0"/>
                <a:ea typeface="+mn-ea"/>
                <a:cs typeface="+mn-cs"/>
              </a:rPr>
              <a:t> and </a:t>
            </a:r>
            <a:r>
              <a:rPr lang="en-US" sz="1200" b="0" i="0" u="none" strike="noStrike" kern="1200" dirty="0">
                <a:solidFill>
                  <a:schemeClr val="tx1"/>
                </a:solidFill>
                <a:effectLst/>
                <a:latin typeface="Times New Roman" pitchFamily="18" charset="0"/>
                <a:ea typeface="+mn-ea"/>
                <a:cs typeface="+mn-cs"/>
                <a:hlinkClick r:id="rId5" tooltip="Assets market (page does not exist)"/>
              </a:rPr>
              <a:t>assets market</a:t>
            </a:r>
            <a:r>
              <a:rPr lang="en-US" sz="1200" b="0" i="0" kern="1200" dirty="0">
                <a:solidFill>
                  <a:schemeClr val="tx1"/>
                </a:solidFill>
                <a:effectLst/>
                <a:latin typeface="Times New Roman" pitchFamily="18" charset="0"/>
                <a:ea typeface="+mn-ea"/>
                <a:cs typeface="+mn-cs"/>
              </a:rPr>
              <a:t> (also known as real output in goods and services market plus </a:t>
            </a:r>
            <a:r>
              <a:rPr lang="en-US" sz="1200" b="0" i="0" u="none" strike="noStrike" kern="1200" dirty="0">
                <a:solidFill>
                  <a:schemeClr val="tx1"/>
                </a:solidFill>
                <a:effectLst/>
                <a:latin typeface="Times New Roman" pitchFamily="18" charset="0"/>
                <a:ea typeface="+mn-ea"/>
                <a:cs typeface="+mn-cs"/>
                <a:hlinkClick r:id="rId6" tooltip="Money market"/>
              </a:rPr>
              <a:t>money market</a:t>
            </a:r>
            <a:r>
              <a:rPr lang="en-US" sz="1200" b="0" i="0" kern="1200" dirty="0">
                <a:solidFill>
                  <a:schemeClr val="tx1"/>
                </a:solidFill>
                <a:effectLst/>
                <a:latin typeface="Times New Roman" pitchFamily="18" charset="0"/>
                <a:ea typeface="+mn-ea"/>
                <a:cs typeface="+mn-cs"/>
              </a:rPr>
              <a:t>).</a:t>
            </a:r>
            <a:endParaRPr lang="en-US" sz="1200" b="0" i="0" kern="1200" baseline="30000" dirty="0">
              <a:solidFill>
                <a:schemeClr val="tx1"/>
              </a:solidFill>
              <a:effectLst/>
              <a:latin typeface="Times New Roman" pitchFamily="18" charset="0"/>
              <a:ea typeface="+mn-ea"/>
              <a:cs typeface="+mn-cs"/>
            </a:endParaRPr>
          </a:p>
          <a:p>
            <a:r>
              <a:rPr lang="en-US" sz="1200" b="0" i="0" u="none" strike="noStrike" baseline="0" dirty="0">
                <a:latin typeface="Times New Roman" panose="02020603050405020304" pitchFamily="18" charset="0"/>
              </a:rPr>
              <a:t>2)Mishkin (1996) provides a comprehensive analytical framework on how the effects of</a:t>
            </a:r>
          </a:p>
          <a:p>
            <a:r>
              <a:rPr lang="en-US" sz="1200" b="0" i="0" u="none" strike="noStrike" baseline="0" dirty="0">
                <a:latin typeface="Times New Roman" panose="02020603050405020304" pitchFamily="18" charset="0"/>
              </a:rPr>
              <a:t>monetary policy are transmitted through various channels. Has ISLM model in its heart. </a:t>
            </a:r>
          </a:p>
          <a:p>
            <a:r>
              <a:rPr lang="en-US" sz="1200" b="0" i="0" u="none" strike="noStrike" baseline="0" dirty="0">
                <a:latin typeface="Times New Roman" panose="02020603050405020304" pitchFamily="18" charset="0"/>
              </a:rPr>
              <a:t>1</a:t>
            </a:r>
            <a:r>
              <a:rPr lang="de-DE" sz="1200" b="0" i="0" u="none" strike="noStrike" baseline="0" dirty="0">
                <a:latin typeface="Times New Roman" panose="02020603050405020304" pitchFamily="18" charset="0"/>
              </a:rPr>
              <a:t>) </a:t>
            </a:r>
            <a:r>
              <a:rPr lang="en-US" sz="1200" b="0" i="0" u="none" strike="noStrike" baseline="0" dirty="0">
                <a:latin typeface="Times New Roman" panose="02020603050405020304" pitchFamily="18" charset="0"/>
              </a:rPr>
              <a:t>direct effects of monetary policy is transmitted on to the user cost on housing,</a:t>
            </a:r>
          </a:p>
          <a:p>
            <a:r>
              <a:rPr lang="en-US" sz="1200" b="0" i="0" u="none" strike="noStrike" baseline="0" dirty="0">
                <a:latin typeface="Times New Roman" panose="02020603050405020304" pitchFamily="18" charset="0"/>
              </a:rPr>
              <a:t> short-term rate, long-term rate also tends to rise driven by expectations of future</a:t>
            </a:r>
          </a:p>
          <a:p>
            <a:r>
              <a:rPr lang="en-US" sz="1200" b="0" i="0" u="none" strike="noStrike" baseline="0" dirty="0">
                <a:latin typeface="Times New Roman" panose="02020603050405020304" pitchFamily="18" charset="0"/>
              </a:rPr>
              <a:t>increase in the short-term rate; and hence, the average mortgage rate also raises leading to</a:t>
            </a:r>
          </a:p>
          <a:p>
            <a:r>
              <a:rPr lang="en-US" sz="1200" b="0" i="0" u="none" strike="noStrike" baseline="0" dirty="0">
                <a:latin typeface="Times New Roman" panose="02020603050405020304" pitchFamily="18" charset="0"/>
              </a:rPr>
              <a:t>higher user cost of capital on housing </a:t>
            </a:r>
          </a:p>
          <a:p>
            <a:r>
              <a:rPr lang="en-US" sz="1200" b="0" i="0" u="none" strike="noStrike" baseline="0" dirty="0">
                <a:latin typeface="Times New Roman" panose="02020603050405020304" pitchFamily="18" charset="0"/>
              </a:rPr>
              <a:t>defined as an opportunity cost of occupying a house rather than renting. If the opportunity</a:t>
            </a:r>
          </a:p>
          <a:p>
            <a:r>
              <a:rPr lang="en-US" sz="1200" b="0" i="0" u="none" strike="noStrike" baseline="0" dirty="0">
                <a:latin typeface="Times New Roman" panose="02020603050405020304" pitchFamily="18" charset="0"/>
              </a:rPr>
              <a:t>cost of owning a house is lower than renting, demand for housing activities is likely to</a:t>
            </a:r>
          </a:p>
          <a:p>
            <a:r>
              <a:rPr lang="en-US" sz="1200" b="0" i="0" u="none" strike="noStrike" baseline="0" dirty="0">
                <a:latin typeface="Times New Roman" panose="02020603050405020304" pitchFamily="18" charset="0"/>
              </a:rPr>
              <a:t>decline.</a:t>
            </a:r>
            <a:endParaRPr lang="de-DE" sz="1200" b="0" i="0" u="none" strike="noStrike" baseline="0" dirty="0">
              <a:latin typeface="Times New Roman" panose="02020603050405020304" pitchFamily="18" charset="0"/>
            </a:endParaRPr>
          </a:p>
          <a:p>
            <a:r>
              <a:rPr lang="de-DE" sz="1200" b="0" i="0" u="none" strike="noStrike" baseline="0" dirty="0">
                <a:latin typeface="Times New Roman" panose="02020603050405020304" pitchFamily="18" charset="0"/>
              </a:rPr>
              <a:t>2</a:t>
            </a:r>
            <a:r>
              <a:rPr lang="en-US" sz="1200" b="0" i="0" u="none" strike="noStrike" baseline="0" dirty="0">
                <a:latin typeface="Times New Roman" panose="02020603050405020304" pitchFamily="18" charset="0"/>
              </a:rPr>
              <a:t>) From the supply side perspective, any increase in short term interest rate may have an</a:t>
            </a:r>
          </a:p>
          <a:p>
            <a:r>
              <a:rPr lang="en-US" sz="1200" b="0" i="0" u="none" strike="noStrike" baseline="0" dirty="0">
                <a:latin typeface="Times New Roman" panose="02020603050405020304" pitchFamily="18" charset="0"/>
              </a:rPr>
              <a:t>immediate impact on housing construction cost, thereby housing output.</a:t>
            </a:r>
          </a:p>
          <a:p>
            <a:endParaRPr lang="de-DE" sz="1200" b="0" i="0" u="none" strike="noStrike" baseline="0" dirty="0">
              <a:latin typeface="Times New Roman" panose="02020603050405020304" pitchFamily="18" charset="0"/>
            </a:endParaRPr>
          </a:p>
          <a:p>
            <a:r>
              <a:rPr lang="de-DE" sz="1200" b="0" i="0" u="none" strike="noStrike" baseline="0" dirty="0">
                <a:latin typeface="Times New Roman" panose="02020603050405020304" pitchFamily="18" charset="0"/>
              </a:rPr>
              <a:t>3</a:t>
            </a:r>
            <a:r>
              <a:rPr lang="en-US" sz="1200" b="0" i="0" u="none" strike="noStrike" baseline="0" dirty="0">
                <a:latin typeface="Times New Roman" panose="02020603050405020304" pitchFamily="18" charset="0"/>
              </a:rPr>
              <a:t>) It is understandable that the fall in real house prices due to lower demand for housing as a</a:t>
            </a:r>
          </a:p>
          <a:p>
            <a:r>
              <a:rPr lang="en-US" sz="1200" b="0" i="0" u="none" strike="noStrike" baseline="0" dirty="0">
                <a:latin typeface="Times New Roman" panose="02020603050405020304" pitchFamily="18" charset="0"/>
              </a:rPr>
              <a:t>result of contractionary monetary policy will lead to a decline in asset (wealth) for</a:t>
            </a:r>
          </a:p>
          <a:p>
            <a:r>
              <a:rPr lang="en-US" sz="1200" b="0" i="0" u="none" strike="noStrike" baseline="0" dirty="0">
                <a:latin typeface="Times New Roman" panose="02020603050405020304" pitchFamily="18" charset="0"/>
              </a:rPr>
              <a:t>Individuals</a:t>
            </a:r>
          </a:p>
          <a:p>
            <a:endParaRPr lang="de-DE" sz="1200" b="0" i="0" u="none" strike="noStrike" baseline="0" dirty="0">
              <a:latin typeface="Times New Roman" panose="02020603050405020304" pitchFamily="18" charset="0"/>
            </a:endParaRPr>
          </a:p>
          <a:p>
            <a:r>
              <a:rPr lang="de-DE" sz="1200" b="0" i="0" u="none" strike="noStrike" baseline="0" dirty="0">
                <a:latin typeface="Times New Roman" panose="02020603050405020304" pitchFamily="18" charset="0"/>
              </a:rPr>
              <a:t>4</a:t>
            </a:r>
            <a:r>
              <a:rPr lang="en-US" sz="1200" b="0" i="0" u="none" strike="noStrike" baseline="0" dirty="0">
                <a:latin typeface="Times New Roman" panose="02020603050405020304" pitchFamily="18" charset="0"/>
              </a:rPr>
              <a:t>) Households might be credit constrained whose expenditure exceeds their revenue. reduces their cash. Th Higher nominal rates, , reduce current cash flow due to increase in mortgage rate will lower after interest and tax income.</a:t>
            </a:r>
          </a:p>
          <a:p>
            <a:r>
              <a:rPr lang="en-US" sz="1200" b="0" i="0" u="none" strike="noStrike" baseline="0" dirty="0">
                <a:latin typeface="Times New Roman" panose="02020603050405020304" pitchFamily="18" charset="0"/>
              </a:rPr>
              <a:t> From credit channel perspective, </a:t>
            </a:r>
          </a:p>
          <a:p>
            <a:r>
              <a:rPr lang="en-US" sz="1200" b="0" i="0" u="none" strike="noStrike" baseline="0" dirty="0">
                <a:latin typeface="Times New Roman" panose="02020603050405020304" pitchFamily="18" charset="0"/>
              </a:rPr>
              <a:t>5) due to asymmetric information between</a:t>
            </a:r>
          </a:p>
          <a:p>
            <a:r>
              <a:rPr lang="en-US" sz="1200" b="0" i="0" u="none" strike="noStrike" baseline="0" dirty="0">
                <a:latin typeface="Times New Roman" panose="02020603050405020304" pitchFamily="18" charset="0"/>
              </a:rPr>
              <a:t>potential house buyer and financial institution Lenders are reluctant to make</a:t>
            </a:r>
          </a:p>
          <a:p>
            <a:r>
              <a:rPr lang="en-US" sz="1200" b="0" i="0" u="none" strike="noStrike" baseline="0" dirty="0">
                <a:latin typeface="Times New Roman" panose="02020603050405020304" pitchFamily="18" charset="0"/>
              </a:rPr>
              <a:t>loans because they have difficulties identifying the credit worthiness of the borrower.</a:t>
            </a:r>
          </a:p>
        </p:txBody>
      </p:sp>
      <p:sp>
        <p:nvSpPr>
          <p:cNvPr id="4" name="Slide Number Placeholder 3"/>
          <p:cNvSpPr>
            <a:spLocks noGrp="1"/>
          </p:cNvSpPr>
          <p:nvPr>
            <p:ph type="sldNum" sz="quarter" idx="5"/>
          </p:nvPr>
        </p:nvSpPr>
        <p:spPr/>
        <p:txBody>
          <a:bodyPr/>
          <a:lstStyle/>
          <a:p>
            <a:fld id="{60F9758F-D37B-4430-8337-713F9C01899E}" type="slidenum">
              <a:rPr lang="en-GB" smtClean="0"/>
              <a:pPr/>
              <a:t>4</a:t>
            </a:fld>
            <a:endParaRPr lang="en-GB" dirty="0"/>
          </a:p>
        </p:txBody>
      </p:sp>
    </p:spTree>
    <p:extLst>
      <p:ext uri="{BB962C8B-B14F-4D97-AF65-F5344CB8AC3E}">
        <p14:creationId xmlns:p14="http://schemas.microsoft.com/office/powerpoint/2010/main" val="1883884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dirty="0">
                <a:effectLst/>
              </a:rPr>
              <a:t>r is the money market interest rate (EONIA) rate at which banks provide loans to each other with a duration of 1 day, In my opinion this is a good indicator of the monetary policy since it combines central banks ECB's deposit facility rate and s. This affect is more clear when we look in the recent data after 2018 where central banks interest rate for refinancing is zero but the deposit facility goes negative and this stimulates banks to lend more money. Original data is monthly and we need to average to get the yearly rate. See https://www.Bundesbank</a:t>
            </a:r>
          </a:p>
          <a:p>
            <a:pPr marL="0" indent="0">
              <a:buNone/>
            </a:pPr>
            <a:r>
              <a:rPr lang="en-US" sz="1200" b="0" i="0" kern="1200" dirty="0">
                <a:solidFill>
                  <a:schemeClr val="tx1"/>
                </a:solidFill>
                <a:effectLst/>
                <a:latin typeface="Times New Roman" pitchFamily="18" charset="0"/>
                <a:ea typeface="+mn-ea"/>
                <a:cs typeface="+mn-cs"/>
              </a:rPr>
              <a:t>    Eonia is short for </a:t>
            </a:r>
            <a:r>
              <a:rPr lang="en-US" sz="1200" b="1" i="0" kern="1200" dirty="0">
                <a:solidFill>
                  <a:schemeClr val="tx1"/>
                </a:solidFill>
                <a:effectLst/>
                <a:latin typeface="Times New Roman" pitchFamily="18" charset="0"/>
                <a:ea typeface="+mn-ea"/>
                <a:cs typeface="+mn-cs"/>
              </a:rPr>
              <a:t>Euro</a:t>
            </a:r>
            <a:r>
              <a:rPr lang="en-US" sz="1200" b="0" i="0" kern="1200" dirty="0">
                <a:solidFill>
                  <a:schemeClr val="tx1"/>
                </a:solidFill>
                <a:effectLst/>
                <a:latin typeface="Times New Roman" pitchFamily="18" charset="0"/>
                <a:ea typeface="+mn-ea"/>
                <a:cs typeface="+mn-cs"/>
              </a:rPr>
              <a:t> Over Night Index Average. The Eonia rate is the 1-day interbank interest rate for the </a:t>
            </a:r>
            <a:r>
              <a:rPr lang="en-US" sz="1200" b="1" i="0" kern="1200" dirty="0">
                <a:solidFill>
                  <a:schemeClr val="tx1"/>
                </a:solidFill>
                <a:effectLst/>
                <a:latin typeface="Times New Roman" pitchFamily="18" charset="0"/>
                <a:ea typeface="+mn-ea"/>
                <a:cs typeface="+mn-cs"/>
              </a:rPr>
              <a:t>Euro</a:t>
            </a:r>
            <a:r>
              <a:rPr lang="en-US" sz="1200" b="0" i="0" kern="1200" dirty="0">
                <a:solidFill>
                  <a:schemeClr val="tx1"/>
                </a:solidFill>
                <a:effectLst/>
                <a:latin typeface="Times New Roman" pitchFamily="18" charset="0"/>
                <a:ea typeface="+mn-ea"/>
                <a:cs typeface="+mn-cs"/>
              </a:rPr>
              <a:t> zone. In other words, it is the rate at which banks provide loans to each other with a duration of 1 day.</a:t>
            </a:r>
            <a:r>
              <a:rPr lang="en-US" dirty="0">
                <a:effectLst/>
              </a:rPr>
              <a:t>.de/en/statistics/time-series-databases</a:t>
            </a:r>
          </a:p>
          <a:p>
            <a:pPr marL="0" indent="0">
              <a:buNone/>
            </a:pPr>
            <a:endParaRPr lang="de-DE" dirty="0">
              <a:effectLst/>
            </a:endParaRPr>
          </a:p>
          <a:p>
            <a:pPr marL="0" indent="0">
              <a:buNone/>
            </a:pPr>
            <a:r>
              <a:rPr lang="de-DE" dirty="0">
                <a:effectLst/>
              </a:rPr>
              <a:t>2</a:t>
            </a:r>
            <a:r>
              <a:rPr lang="en-US" dirty="0">
                <a:effectLst/>
              </a:rPr>
              <a:t>) General government deficit(-) or surplus(+) as defined in the Maastricht Treaty from Bundes Bank is used, In my opinion it is a good indicator of the Government fiscal policy since it includes both expenditure and earinging of the gorvernment. Change in percentage for each year is calculated and sign is reversed such that when the governemnt has a deficit it is an indicator if positive government spending.</a:t>
            </a:r>
            <a:endParaRPr lang="de-DE" dirty="0">
              <a:effectLst/>
            </a:endParaRPr>
          </a:p>
        </p:txBody>
      </p:sp>
      <p:sp>
        <p:nvSpPr>
          <p:cNvPr id="4" name="Slide Number Placeholder 3"/>
          <p:cNvSpPr>
            <a:spLocks noGrp="1"/>
          </p:cNvSpPr>
          <p:nvPr>
            <p:ph type="sldNum" sz="quarter" idx="5"/>
          </p:nvPr>
        </p:nvSpPr>
        <p:spPr/>
        <p:txBody>
          <a:bodyPr/>
          <a:lstStyle/>
          <a:p>
            <a:fld id="{60F9758F-D37B-4430-8337-713F9C01899E}" type="slidenum">
              <a:rPr lang="en-GB" smtClean="0"/>
              <a:pPr/>
              <a:t>5</a:t>
            </a:fld>
            <a:endParaRPr lang="en-GB" dirty="0"/>
          </a:p>
        </p:txBody>
      </p:sp>
    </p:spTree>
    <p:extLst>
      <p:ext uri="{BB962C8B-B14F-4D97-AF65-F5344CB8AC3E}">
        <p14:creationId xmlns:p14="http://schemas.microsoft.com/office/powerpoint/2010/main" val="39750932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pitchFamily="18" charset="0"/>
                <a:ea typeface="+mn-ea"/>
                <a:cs typeface="+mn-cs"/>
              </a:rPr>
              <a:t>1) The real house price is given by the ratio of nominal price to the consumers’ expenditure deflator in each country, both seasonally adjusted, from the OECD national accounts database.</a:t>
            </a:r>
          </a:p>
          <a:p>
            <a:endParaRPr lang="en-US" sz="1200" b="0" i="0" kern="1200" dirty="0">
              <a:solidFill>
                <a:schemeClr val="tx1"/>
              </a:solidFill>
              <a:effectLst/>
              <a:latin typeface="Times New Roman" pitchFamily="18" charset="0"/>
              <a:ea typeface="+mn-ea"/>
              <a:cs typeface="+mn-cs"/>
            </a:endParaRPr>
          </a:p>
          <a:p>
            <a:endParaRPr lang="en-US" dirty="0"/>
          </a:p>
        </p:txBody>
      </p:sp>
      <p:sp>
        <p:nvSpPr>
          <p:cNvPr id="4" name="Slide Number Placeholder 3"/>
          <p:cNvSpPr>
            <a:spLocks noGrp="1"/>
          </p:cNvSpPr>
          <p:nvPr>
            <p:ph type="sldNum" sz="quarter" idx="5"/>
          </p:nvPr>
        </p:nvSpPr>
        <p:spPr/>
        <p:txBody>
          <a:bodyPr/>
          <a:lstStyle/>
          <a:p>
            <a:fld id="{60F9758F-D37B-4430-8337-713F9C01899E}" type="slidenum">
              <a:rPr lang="en-GB" smtClean="0"/>
              <a:pPr/>
              <a:t>6</a:t>
            </a:fld>
            <a:endParaRPr lang="en-GB" dirty="0"/>
          </a:p>
        </p:txBody>
      </p:sp>
    </p:spTree>
    <p:extLst>
      <p:ext uri="{BB962C8B-B14F-4D97-AF65-F5344CB8AC3E}">
        <p14:creationId xmlns:p14="http://schemas.microsoft.com/office/powerpoint/2010/main" val="21667912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Very sticky price look at how when governmetn reduces spending house price increase! Memorize this!</a:t>
            </a:r>
            <a:endParaRPr lang="en-US" dirty="0"/>
          </a:p>
        </p:txBody>
      </p:sp>
      <p:sp>
        <p:nvSpPr>
          <p:cNvPr id="4" name="Slide Number Placeholder 3"/>
          <p:cNvSpPr>
            <a:spLocks noGrp="1"/>
          </p:cNvSpPr>
          <p:nvPr>
            <p:ph type="sldNum" sz="quarter" idx="5"/>
          </p:nvPr>
        </p:nvSpPr>
        <p:spPr/>
        <p:txBody>
          <a:bodyPr/>
          <a:lstStyle/>
          <a:p>
            <a:fld id="{60F9758F-D37B-4430-8337-713F9C01899E}" type="slidenum">
              <a:rPr lang="en-GB" smtClean="0"/>
              <a:pPr/>
              <a:t>7</a:t>
            </a:fld>
            <a:endParaRPr lang="en-GB" dirty="0"/>
          </a:p>
        </p:txBody>
      </p:sp>
    </p:spTree>
    <p:extLst>
      <p:ext uri="{BB962C8B-B14F-4D97-AF65-F5344CB8AC3E}">
        <p14:creationId xmlns:p14="http://schemas.microsoft.com/office/powerpoint/2010/main" val="11353205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pitchFamily="18" charset="0"/>
                <a:ea typeface="+mn-ea"/>
                <a:cs typeface="+mn-cs"/>
              </a:rPr>
              <a:t>1) </a:t>
            </a:r>
            <a:r>
              <a:rPr lang="en-US" dirty="0">
                <a:effectLst/>
              </a:rPr>
              <a:t>west germany is used as trend is the same in east! this is the only free source of data I could find for this period.</a:t>
            </a:r>
          </a:p>
          <a:p>
            <a:r>
              <a:rPr lang="en-US" dirty="0">
                <a:effectLst/>
              </a:rPr>
              <a:t>in thousenad number-completed-new-dwellings-west-germany/ in thousenad</a:t>
            </a:r>
          </a:p>
          <a:p>
            <a:endParaRPr lang="de-DE" sz="1200" b="0" i="0" kern="1200" dirty="0">
              <a:solidFill>
                <a:schemeClr val="tx1"/>
              </a:solidFill>
              <a:effectLst/>
              <a:latin typeface="Times New Roman" pitchFamily="18" charset="0"/>
              <a:ea typeface="+mn-ea"/>
              <a:cs typeface="+mn-cs"/>
            </a:endParaRPr>
          </a:p>
          <a:p>
            <a:r>
              <a:rPr lang="de-DE" sz="1200" b="0" i="0" kern="1200" dirty="0">
                <a:solidFill>
                  <a:schemeClr val="tx1"/>
                </a:solidFill>
                <a:effectLst/>
                <a:latin typeface="Times New Roman" pitchFamily="18" charset="0"/>
                <a:ea typeface="+mn-ea"/>
                <a:cs typeface="+mn-cs"/>
              </a:rPr>
              <a:t>2</a:t>
            </a:r>
            <a:r>
              <a:rPr lang="en-US" sz="1200" b="0" i="0" kern="1200" dirty="0">
                <a:solidFill>
                  <a:schemeClr val="tx1"/>
                </a:solidFill>
                <a:effectLst/>
                <a:latin typeface="Times New Roman" pitchFamily="18" charset="0"/>
                <a:ea typeface="+mn-ea"/>
                <a:cs typeface="+mn-cs"/>
              </a:rPr>
              <a:t>)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0F9758F-D37B-4430-8337-713F9C01899E}" type="slidenum">
              <a:rPr kumimoji="0" lang="en-GB" sz="12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GB" sz="12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Tree>
    <p:extLst>
      <p:ext uri="{BB962C8B-B14F-4D97-AF65-F5344CB8AC3E}">
        <p14:creationId xmlns:p14="http://schemas.microsoft.com/office/powerpoint/2010/main" val="1620626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Decrease interest rate – increase in supply and output</a:t>
            </a:r>
            <a:endParaRPr lang="en-US" dirty="0"/>
          </a:p>
        </p:txBody>
      </p:sp>
      <p:sp>
        <p:nvSpPr>
          <p:cNvPr id="4" name="Slide Number Placeholder 3"/>
          <p:cNvSpPr>
            <a:spLocks noGrp="1"/>
          </p:cNvSpPr>
          <p:nvPr>
            <p:ph type="sldNum" sz="quarter" idx="5"/>
          </p:nvPr>
        </p:nvSpPr>
        <p:spPr/>
        <p:txBody>
          <a:bodyPr/>
          <a:lstStyle/>
          <a:p>
            <a:fld id="{60F9758F-D37B-4430-8337-713F9C01899E}" type="slidenum">
              <a:rPr lang="en-GB" smtClean="0"/>
              <a:pPr/>
              <a:t>9</a:t>
            </a:fld>
            <a:endParaRPr lang="en-GB" dirty="0"/>
          </a:p>
        </p:txBody>
      </p:sp>
    </p:spTree>
    <p:extLst>
      <p:ext uri="{BB962C8B-B14F-4D97-AF65-F5344CB8AC3E}">
        <p14:creationId xmlns:p14="http://schemas.microsoft.com/office/powerpoint/2010/main" val="23323850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pic>
        <p:nvPicPr>
          <p:cNvPr id="6" name="Picture 2" descr="T:\Projektorganisation\Allgemein\Vorlagen\Logos\Initiale\FOM_Initial_2012.jpg"/>
          <p:cNvPicPr>
            <a:picLocks noChangeAspect="1" noChangeArrowheads="1"/>
          </p:cNvPicPr>
          <p:nvPr/>
        </p:nvPicPr>
        <p:blipFill>
          <a:blip r:embed="rId2" cstate="print"/>
          <a:srcRect/>
          <a:stretch>
            <a:fillRect/>
          </a:stretch>
        </p:blipFill>
        <p:spPr bwMode="auto">
          <a:xfrm>
            <a:off x="8088313" y="92075"/>
            <a:ext cx="744537" cy="744538"/>
          </a:xfrm>
          <a:prstGeom prst="rect">
            <a:avLst/>
          </a:prstGeom>
          <a:noFill/>
          <a:ln w="9525">
            <a:noFill/>
            <a:miter lim="800000"/>
            <a:headEnd/>
            <a:tailEnd/>
          </a:ln>
        </p:spPr>
      </p:pic>
      <p:pic>
        <p:nvPicPr>
          <p:cNvPr id="7" name="Grafik 8"/>
          <p:cNvPicPr>
            <a:picLocks noChangeAspect="1"/>
          </p:cNvPicPr>
          <p:nvPr/>
        </p:nvPicPr>
        <p:blipFill>
          <a:blip r:embed="rId3" cstate="print"/>
          <a:srcRect l="7874"/>
          <a:stretch>
            <a:fillRect/>
          </a:stretch>
        </p:blipFill>
        <p:spPr bwMode="auto">
          <a:xfrm>
            <a:off x="0" y="-4763"/>
            <a:ext cx="9144000" cy="6867526"/>
          </a:xfrm>
          <a:prstGeom prst="rect">
            <a:avLst/>
          </a:prstGeom>
          <a:noFill/>
          <a:ln w="9525">
            <a:noFill/>
            <a:miter lim="800000"/>
            <a:headEnd/>
            <a:tailEnd/>
          </a:ln>
        </p:spPr>
      </p:pic>
      <p:pic>
        <p:nvPicPr>
          <p:cNvPr id="8" name="Picture 2" descr="T:\Projektorganisation\Allgemein\Vorlagen\Logos\Initiale\FOM_Initial_2012.jpg"/>
          <p:cNvPicPr>
            <a:picLocks noChangeAspect="1" noChangeArrowheads="1"/>
          </p:cNvPicPr>
          <p:nvPr/>
        </p:nvPicPr>
        <p:blipFill>
          <a:blip r:embed="rId4" cstate="print"/>
          <a:srcRect/>
          <a:stretch>
            <a:fillRect/>
          </a:stretch>
        </p:blipFill>
        <p:spPr bwMode="auto">
          <a:xfrm>
            <a:off x="8315325" y="122238"/>
            <a:ext cx="720725" cy="720725"/>
          </a:xfrm>
          <a:prstGeom prst="rect">
            <a:avLst/>
          </a:prstGeom>
          <a:noFill/>
          <a:ln w="9525">
            <a:noFill/>
            <a:miter lim="800000"/>
            <a:headEnd/>
            <a:tailEnd/>
          </a:ln>
        </p:spPr>
      </p:pic>
      <p:sp>
        <p:nvSpPr>
          <p:cNvPr id="11" name="Inhaltsplatzhalter 10"/>
          <p:cNvSpPr>
            <a:spLocks noGrp="1"/>
          </p:cNvSpPr>
          <p:nvPr>
            <p:ph sz="quarter" idx="13"/>
          </p:nvPr>
        </p:nvSpPr>
        <p:spPr>
          <a:xfrm>
            <a:off x="396851" y="3863556"/>
            <a:ext cx="8022566" cy="1354301"/>
          </a:xfrm>
          <a:prstGeom prst="rect">
            <a:avLst/>
          </a:prstGeom>
        </p:spPr>
        <p:txBody>
          <a:bodyPr rIns="108000" anchor="b">
            <a:noAutofit/>
          </a:bodyPr>
          <a:lstStyle>
            <a:lvl1pPr algn="r">
              <a:buFontTx/>
              <a:buNone/>
              <a:defRPr sz="3600" b="1">
                <a:solidFill>
                  <a:schemeClr val="tx2"/>
                </a:solidFill>
              </a:defRPr>
            </a:lvl1pPr>
          </a:lstStyle>
          <a:p>
            <a:pPr lvl="0"/>
            <a:r>
              <a:rPr lang="de-DE" dirty="0"/>
              <a:t>Textmasterformate durch Klicken bearbeiten</a:t>
            </a:r>
          </a:p>
        </p:txBody>
      </p:sp>
      <p:sp>
        <p:nvSpPr>
          <p:cNvPr id="18" name="Inhaltsplatzhalter 10"/>
          <p:cNvSpPr>
            <a:spLocks noGrp="1"/>
          </p:cNvSpPr>
          <p:nvPr>
            <p:ph sz="quarter" idx="15"/>
          </p:nvPr>
        </p:nvSpPr>
        <p:spPr>
          <a:xfrm>
            <a:off x="396851" y="5218247"/>
            <a:ext cx="8022566" cy="361920"/>
          </a:xfrm>
          <a:prstGeom prst="rect">
            <a:avLst/>
          </a:prstGeom>
        </p:spPr>
        <p:txBody>
          <a:bodyPr rIns="108000">
            <a:noAutofit/>
          </a:bodyPr>
          <a:lstStyle>
            <a:lvl1pPr algn="r">
              <a:buFontTx/>
              <a:buNone/>
              <a:defRPr sz="2000" b="0">
                <a:solidFill>
                  <a:schemeClr val="accent1"/>
                </a:solidFill>
              </a:defRPr>
            </a:lvl1pPr>
          </a:lstStyle>
          <a:p>
            <a:pPr lvl="0"/>
            <a:r>
              <a:rPr lang="de-DE" dirty="0"/>
              <a:t>Textmasterformate durch Klicken bearbeiten</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3" name="Inhaltsplatzhalter 2"/>
          <p:cNvSpPr>
            <a:spLocks noGrp="1"/>
          </p:cNvSpPr>
          <p:nvPr>
            <p:ph idx="1"/>
          </p:nvPr>
        </p:nvSpPr>
        <p:spPr>
          <a:xfrm>
            <a:off x="107504" y="971550"/>
            <a:ext cx="8315181" cy="5377492"/>
          </a:xfrm>
          <a:prstGeom prst="rect">
            <a:avLst/>
          </a:prstGeom>
        </p:spPr>
        <p:txBody>
          <a:bodyPr/>
          <a:lstStyle>
            <a:lvl1pPr>
              <a:spcBef>
                <a:spcPts val="1200"/>
              </a:spcBef>
              <a:spcAft>
                <a:spcPts val="600"/>
              </a:spcAft>
              <a:buClr>
                <a:srgbClr val="23A092"/>
              </a:buClr>
              <a:buFont typeface="Wingdings" pitchFamily="2" charset="2"/>
              <a:buNone/>
              <a:defRPr sz="2000" b="1">
                <a:solidFill>
                  <a:schemeClr val="tx1"/>
                </a:solidFill>
              </a:defRPr>
            </a:lvl1pPr>
            <a:lvl2pPr marL="0" indent="0" algn="just">
              <a:spcBef>
                <a:spcPts val="0"/>
              </a:spcBef>
              <a:spcAft>
                <a:spcPts val="600"/>
              </a:spcAft>
              <a:buClr>
                <a:srgbClr val="23A092"/>
              </a:buClr>
              <a:buSzPct val="80000"/>
              <a:buFont typeface="Wingdings" pitchFamily="2" charset="2"/>
              <a:buNone/>
              <a:defRPr sz="1800">
                <a:solidFill>
                  <a:schemeClr val="tx1"/>
                </a:solidFill>
              </a:defRPr>
            </a:lvl2pPr>
            <a:lvl3pPr marL="269875" indent="-269875">
              <a:spcBef>
                <a:spcPts val="600"/>
              </a:spcBef>
              <a:spcAft>
                <a:spcPts val="300"/>
              </a:spcAft>
              <a:buClr>
                <a:schemeClr val="tx2"/>
              </a:buClr>
              <a:buSzPct val="90000"/>
              <a:buFont typeface="Wingdings" pitchFamily="2" charset="2"/>
              <a:buChar char="§"/>
              <a:defRPr sz="1800" b="0" baseline="0">
                <a:solidFill>
                  <a:schemeClr val="tx1"/>
                </a:solidFill>
              </a:defRPr>
            </a:lvl3pPr>
            <a:lvl4pPr marL="546100" indent="-268288">
              <a:spcBef>
                <a:spcPts val="0"/>
              </a:spcBef>
              <a:spcAft>
                <a:spcPts val="300"/>
              </a:spcAft>
              <a:buClr>
                <a:srgbClr val="23A092"/>
              </a:buClr>
              <a:buSzPct val="90000"/>
              <a:buFont typeface="Wingdings" pitchFamily="2" charset="2"/>
              <a:buNone/>
              <a:defRPr sz="1800" baseline="0">
                <a:solidFill>
                  <a:schemeClr val="tx2"/>
                </a:solidFill>
              </a:defRPr>
            </a:lvl4pPr>
            <a:lvl5pPr marL="546100" indent="-268288">
              <a:spcBef>
                <a:spcPts val="150"/>
              </a:spcBef>
              <a:spcAft>
                <a:spcPts val="0"/>
              </a:spcAft>
              <a:buClr>
                <a:schemeClr val="accent1"/>
              </a:buClr>
              <a:buSzPct val="80000"/>
              <a:buFont typeface="Wingdings" pitchFamily="2" charset="2"/>
              <a:buChar char="§"/>
              <a:defRPr sz="1600" b="1" baseline="0">
                <a:solidFill>
                  <a:schemeClr val="accent1"/>
                </a:solidFill>
              </a:defRPr>
            </a:lvl5pPr>
            <a:lvl6pPr marL="809625" indent="-228600">
              <a:buNone/>
              <a:defRPr sz="1600"/>
            </a:lvl6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 name="Rectangle 41"/>
          <p:cNvSpPr>
            <a:spLocks noGrp="1" noChangeArrowheads="1"/>
          </p:cNvSpPr>
          <p:nvPr>
            <p:ph type="sldNum" sz="quarter" idx="14"/>
          </p:nvPr>
        </p:nvSpPr>
        <p:spPr>
          <a:xfrm>
            <a:off x="7524328" y="6524624"/>
            <a:ext cx="1524000" cy="282575"/>
          </a:xfrm>
          <a:prstGeom prst="rect">
            <a:avLst/>
          </a:prstGeom>
        </p:spPr>
        <p:txBody>
          <a:bodyPr/>
          <a:lstStyle>
            <a:lvl1pPr algn="r">
              <a:defRPr sz="1100" smtClean="0">
                <a:solidFill>
                  <a:schemeClr val="accent1"/>
                </a:solidFill>
              </a:defRPr>
            </a:lvl1pPr>
          </a:lstStyle>
          <a:p>
            <a:pPr>
              <a:defRPr/>
            </a:pPr>
            <a:fld id="{1CFDF6C1-0B54-44A1-9A1E-F385A3637BB6}" type="slidenum">
              <a:rPr lang="de-DE"/>
              <a:pPr>
                <a:defRPr/>
              </a:pPr>
              <a:t>‹#›</a:t>
            </a:fld>
            <a:endParaRPr lang="de-DE" dirty="0"/>
          </a:p>
        </p:txBody>
      </p:sp>
      <p:sp>
        <p:nvSpPr>
          <p:cNvPr id="16" name="TextBox 15">
            <a:extLst>
              <a:ext uri="{FF2B5EF4-FFF2-40B4-BE49-F238E27FC236}">
                <a16:creationId xmlns:a16="http://schemas.microsoft.com/office/drawing/2014/main" id="{2751A150-5998-4336-955E-8CD647615361}"/>
              </a:ext>
            </a:extLst>
          </p:cNvPr>
          <p:cNvSpPr txBox="1"/>
          <p:nvPr userDrawn="1"/>
        </p:nvSpPr>
        <p:spPr>
          <a:xfrm>
            <a:off x="4086519" y="2974156"/>
            <a:ext cx="914400" cy="914400"/>
          </a:xfrm>
          <a:prstGeom prst="rect">
            <a:avLst/>
          </a:prstGeom>
          <a:noFill/>
        </p:spPr>
        <p:txBody>
          <a:bodyPr wrap="square" rtlCol="0">
            <a:spAutoFit/>
          </a:bodyPr>
          <a:lstStyle/>
          <a:p>
            <a:endParaRPr lang="en-US" dirty="0"/>
          </a:p>
        </p:txBody>
      </p:sp>
      <p:sp>
        <p:nvSpPr>
          <p:cNvPr id="19" name="Text Placeholder 18">
            <a:extLst>
              <a:ext uri="{FF2B5EF4-FFF2-40B4-BE49-F238E27FC236}">
                <a16:creationId xmlns:a16="http://schemas.microsoft.com/office/drawing/2014/main" id="{F30484E0-6776-4247-A738-EA0CAA5583D7}"/>
              </a:ext>
            </a:extLst>
          </p:cNvPr>
          <p:cNvSpPr>
            <a:spLocks noGrp="1"/>
          </p:cNvSpPr>
          <p:nvPr>
            <p:ph type="body" sz="quarter" idx="19" hasCustomPrompt="1"/>
          </p:nvPr>
        </p:nvSpPr>
        <p:spPr>
          <a:xfrm>
            <a:off x="116430" y="333375"/>
            <a:ext cx="7839946" cy="358775"/>
          </a:xfrm>
          <a:prstGeom prst="rect">
            <a:avLst/>
          </a:prstGeom>
        </p:spPr>
        <p:txBody>
          <a:bodyPr/>
          <a:lstStyle>
            <a:lvl1pPr marL="0" indent="0">
              <a:buNone/>
              <a:defRPr sz="1800" b="0">
                <a:solidFill>
                  <a:schemeClr val="accent5"/>
                </a:solidFill>
              </a:defRPr>
            </a:lvl1pPr>
          </a:lstStyle>
          <a:p>
            <a:pPr lvl="0"/>
            <a:r>
              <a:rPr lang="de-DE" b="1" noProof="1">
                <a:solidFill>
                  <a:srgbClr val="000066"/>
                </a:solidFill>
              </a:rPr>
              <a:t>Title</a:t>
            </a:r>
            <a:endParaRPr lang="en-US" dirty="0"/>
          </a:p>
        </p:txBody>
      </p:sp>
      <p:sp>
        <p:nvSpPr>
          <p:cNvPr id="20" name="Text Placeholder 18">
            <a:extLst>
              <a:ext uri="{FF2B5EF4-FFF2-40B4-BE49-F238E27FC236}">
                <a16:creationId xmlns:a16="http://schemas.microsoft.com/office/drawing/2014/main" id="{66756618-F409-40A6-B778-3104A3FF7BFD}"/>
              </a:ext>
            </a:extLst>
          </p:cNvPr>
          <p:cNvSpPr>
            <a:spLocks noGrp="1"/>
          </p:cNvSpPr>
          <p:nvPr>
            <p:ph type="body" sz="quarter" idx="20" hasCustomPrompt="1"/>
          </p:nvPr>
        </p:nvSpPr>
        <p:spPr>
          <a:xfrm>
            <a:off x="116430" y="6487037"/>
            <a:ext cx="1944687" cy="358775"/>
          </a:xfrm>
          <a:prstGeom prst="rect">
            <a:avLst/>
          </a:prstGeom>
        </p:spPr>
        <p:txBody>
          <a:bodyPr/>
          <a:lstStyle>
            <a:lvl1pPr marL="0" indent="0">
              <a:buNone/>
              <a:defRPr sz="800" b="0" i="0">
                <a:solidFill>
                  <a:schemeClr val="tx1"/>
                </a:solidFill>
              </a:defRPr>
            </a:lvl1pPr>
          </a:lstStyle>
          <a:p>
            <a:pPr lvl="0"/>
            <a:r>
              <a:rPr lang="de-DE" sz="800" dirty="0"/>
              <a:t>Footnote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8"/>
          <p:cNvSpPr>
            <a:spLocks noChangeArrowheads="1"/>
          </p:cNvSpPr>
          <p:nvPr/>
        </p:nvSpPr>
        <p:spPr bwMode="auto">
          <a:xfrm>
            <a:off x="0" y="0"/>
            <a:ext cx="9144000" cy="838200"/>
          </a:xfrm>
          <a:prstGeom prst="rect">
            <a:avLst/>
          </a:prstGeom>
          <a:noFill/>
          <a:ln>
            <a:noFill/>
          </a:ln>
        </p:spPr>
        <p:txBody>
          <a:bodyPr wrap="none" anchor="ctr"/>
          <a:lstStyle/>
          <a:p>
            <a:pPr>
              <a:defRPr/>
            </a:pPr>
            <a:endParaRPr lang="de-DE"/>
          </a:p>
        </p:txBody>
      </p:sp>
      <p:pic>
        <p:nvPicPr>
          <p:cNvPr id="1028" name="Picture 2" descr="T:\Projektorganisation\Allgemein\Vorlagen\Logos\Initiale\FOM_Initial_2012.jpg"/>
          <p:cNvPicPr>
            <a:picLocks noChangeAspect="1" noChangeArrowheads="1"/>
          </p:cNvPicPr>
          <p:nvPr/>
        </p:nvPicPr>
        <p:blipFill>
          <a:blip r:embed="rId4" cstate="print"/>
          <a:srcRect/>
          <a:stretch>
            <a:fillRect/>
          </a:stretch>
        </p:blipFill>
        <p:spPr bwMode="auto">
          <a:xfrm>
            <a:off x="8315325" y="122238"/>
            <a:ext cx="720725" cy="720725"/>
          </a:xfrm>
          <a:prstGeom prst="rect">
            <a:avLst/>
          </a:prstGeom>
          <a:noFill/>
          <a:ln w="9525">
            <a:noFill/>
            <a:miter lim="800000"/>
            <a:headEnd/>
            <a:tailEnd/>
          </a:ln>
        </p:spPr>
      </p:pic>
      <p:sp>
        <p:nvSpPr>
          <p:cNvPr id="15" name="Rechteck 14"/>
          <p:cNvSpPr/>
          <p:nvPr/>
        </p:nvSpPr>
        <p:spPr>
          <a:xfrm>
            <a:off x="122238" y="822325"/>
            <a:ext cx="7966075" cy="19050"/>
          </a:xfrm>
          <a:prstGeom prst="rect">
            <a:avLst/>
          </a:prstGeom>
          <a:gradFill flip="none" rotWithShape="1">
            <a:gsLst>
              <a:gs pos="0">
                <a:srgbClr val="00998A"/>
              </a:gs>
              <a:gs pos="80000">
                <a:srgbClr val="23A092"/>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de-DE"/>
          </a:p>
        </p:txBody>
      </p:sp>
      <p:sp>
        <p:nvSpPr>
          <p:cNvPr id="7" name="Rechteck 6"/>
          <p:cNvSpPr/>
          <p:nvPr/>
        </p:nvSpPr>
        <p:spPr>
          <a:xfrm>
            <a:off x="122238" y="6453188"/>
            <a:ext cx="7966075" cy="14287"/>
          </a:xfrm>
          <a:prstGeom prst="rect">
            <a:avLst/>
          </a:prstGeom>
          <a:gradFill flip="none" rotWithShape="1">
            <a:gsLst>
              <a:gs pos="0">
                <a:srgbClr val="00998A"/>
              </a:gs>
              <a:gs pos="80000">
                <a:srgbClr val="23A092"/>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de-DE"/>
          </a:p>
        </p:txBody>
      </p:sp>
      <p:sp>
        <p:nvSpPr>
          <p:cNvPr id="10" name="Rectangle 41">
            <a:extLst>
              <a:ext uri="{FF2B5EF4-FFF2-40B4-BE49-F238E27FC236}">
                <a16:creationId xmlns:a16="http://schemas.microsoft.com/office/drawing/2014/main" id="{739E73B6-3BFE-4531-8184-569703473527}"/>
              </a:ext>
            </a:extLst>
          </p:cNvPr>
          <p:cNvSpPr>
            <a:spLocks noGrp="1" noChangeArrowheads="1"/>
          </p:cNvSpPr>
          <p:nvPr>
            <p:ph type="sldNum" sz="quarter" idx="4"/>
          </p:nvPr>
        </p:nvSpPr>
        <p:spPr>
          <a:xfrm>
            <a:off x="7494588" y="6524625"/>
            <a:ext cx="1524000" cy="282575"/>
          </a:xfrm>
          <a:prstGeom prst="rect">
            <a:avLst/>
          </a:prstGeom>
        </p:spPr>
        <p:txBody>
          <a:bodyPr/>
          <a:lstStyle>
            <a:lvl1pPr algn="r">
              <a:defRPr sz="1100" smtClean="0">
                <a:solidFill>
                  <a:schemeClr val="accent1"/>
                </a:solidFill>
              </a:defRPr>
            </a:lvl1pPr>
          </a:lstStyle>
          <a:p>
            <a:pPr>
              <a:defRPr/>
            </a:pPr>
            <a:fld id="{1CFDF6C1-0B54-44A1-9A1E-F385A3637BB6}" type="slidenum">
              <a:rPr lang="de-DE"/>
              <a:pPr>
                <a:defRPr/>
              </a:pPr>
              <a:t>‹#›</a:t>
            </a:fld>
            <a:endParaRPr lang="de-DE" dirty="0"/>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Lst>
  <p:hf hdr="0" ftr="0" dt="0"/>
  <p:txStyles>
    <p:titleStyle>
      <a:lvl1pPr algn="l" rtl="0" eaLnBrk="1" fontAlgn="base" hangingPunct="1">
        <a:spcBef>
          <a:spcPct val="0"/>
        </a:spcBef>
        <a:spcAft>
          <a:spcPct val="0"/>
        </a:spcAft>
        <a:defRPr sz="2400" b="1">
          <a:solidFill>
            <a:srgbClr val="23A092"/>
          </a:solidFill>
          <a:latin typeface="+mj-lt"/>
          <a:ea typeface="+mj-ea"/>
          <a:cs typeface="+mj-cs"/>
        </a:defRPr>
      </a:lvl1pPr>
      <a:lvl2pPr algn="l" rtl="0" eaLnBrk="1" fontAlgn="base" hangingPunct="1">
        <a:spcBef>
          <a:spcPct val="0"/>
        </a:spcBef>
        <a:spcAft>
          <a:spcPct val="0"/>
        </a:spcAft>
        <a:defRPr sz="2400" b="1">
          <a:solidFill>
            <a:srgbClr val="23A092"/>
          </a:solidFill>
          <a:latin typeface="Arial" charset="0"/>
        </a:defRPr>
      </a:lvl2pPr>
      <a:lvl3pPr algn="l" rtl="0" eaLnBrk="1" fontAlgn="base" hangingPunct="1">
        <a:spcBef>
          <a:spcPct val="0"/>
        </a:spcBef>
        <a:spcAft>
          <a:spcPct val="0"/>
        </a:spcAft>
        <a:defRPr sz="2400" b="1">
          <a:solidFill>
            <a:srgbClr val="23A092"/>
          </a:solidFill>
          <a:latin typeface="Arial" charset="0"/>
        </a:defRPr>
      </a:lvl3pPr>
      <a:lvl4pPr algn="l" rtl="0" eaLnBrk="1" fontAlgn="base" hangingPunct="1">
        <a:spcBef>
          <a:spcPct val="0"/>
        </a:spcBef>
        <a:spcAft>
          <a:spcPct val="0"/>
        </a:spcAft>
        <a:defRPr sz="2400" b="1">
          <a:solidFill>
            <a:srgbClr val="23A092"/>
          </a:solidFill>
          <a:latin typeface="Arial" charset="0"/>
        </a:defRPr>
      </a:lvl4pPr>
      <a:lvl5pPr algn="l" rtl="0" eaLnBrk="1" fontAlgn="base" hangingPunct="1">
        <a:spcBef>
          <a:spcPct val="0"/>
        </a:spcBef>
        <a:spcAft>
          <a:spcPct val="0"/>
        </a:spcAft>
        <a:defRPr sz="2400" b="1">
          <a:solidFill>
            <a:srgbClr val="23A092"/>
          </a:solidFill>
          <a:latin typeface="Arial" charset="0"/>
        </a:defRPr>
      </a:lvl5pPr>
      <a:lvl6pPr marL="457200" algn="r" rtl="0" eaLnBrk="1" fontAlgn="base" hangingPunct="1">
        <a:spcBef>
          <a:spcPct val="0"/>
        </a:spcBef>
        <a:spcAft>
          <a:spcPct val="0"/>
        </a:spcAft>
        <a:defRPr sz="3000">
          <a:solidFill>
            <a:schemeClr val="tx1"/>
          </a:solidFill>
          <a:latin typeface="Arial" charset="0"/>
        </a:defRPr>
      </a:lvl6pPr>
      <a:lvl7pPr marL="914400" algn="r" rtl="0" eaLnBrk="1" fontAlgn="base" hangingPunct="1">
        <a:spcBef>
          <a:spcPct val="0"/>
        </a:spcBef>
        <a:spcAft>
          <a:spcPct val="0"/>
        </a:spcAft>
        <a:defRPr sz="3000">
          <a:solidFill>
            <a:schemeClr val="tx1"/>
          </a:solidFill>
          <a:latin typeface="Arial" charset="0"/>
        </a:defRPr>
      </a:lvl7pPr>
      <a:lvl8pPr marL="1371600" algn="r" rtl="0" eaLnBrk="1" fontAlgn="base" hangingPunct="1">
        <a:spcBef>
          <a:spcPct val="0"/>
        </a:spcBef>
        <a:spcAft>
          <a:spcPct val="0"/>
        </a:spcAft>
        <a:defRPr sz="3000">
          <a:solidFill>
            <a:schemeClr val="tx1"/>
          </a:solidFill>
          <a:latin typeface="Arial" charset="0"/>
        </a:defRPr>
      </a:lvl8pPr>
      <a:lvl9pPr marL="1828800" algn="r" rtl="0" eaLnBrk="1" fontAlgn="base" hangingPunct="1">
        <a:spcBef>
          <a:spcPct val="0"/>
        </a:spcBef>
        <a:spcAft>
          <a:spcPct val="0"/>
        </a:spcAft>
        <a:defRPr sz="3000">
          <a:solidFill>
            <a:schemeClr val="tx1"/>
          </a:solidFill>
          <a:latin typeface="Arial" charset="0"/>
        </a:defRPr>
      </a:lvl9pPr>
    </p:titleStyle>
    <p:bodyStyle>
      <a:lvl1pPr marL="342900" indent="-342900" algn="l" rtl="0" eaLnBrk="1" fontAlgn="base" hangingPunct="1">
        <a:spcBef>
          <a:spcPct val="20000"/>
        </a:spcBef>
        <a:spcAft>
          <a:spcPct val="0"/>
        </a:spcAft>
        <a:buChar char="-"/>
        <a:defRPr sz="2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000">
          <a:solidFill>
            <a:schemeClr val="tx1"/>
          </a:solidFill>
          <a:latin typeface="+mn-lt"/>
        </a:defRPr>
      </a:lvl2pPr>
      <a:lvl3pPr marL="1143000" indent="-228600" algn="l" rtl="0" eaLnBrk="1" fontAlgn="base" hangingPunct="1">
        <a:spcBef>
          <a:spcPct val="20000"/>
        </a:spcBef>
        <a:spcAft>
          <a:spcPct val="0"/>
        </a:spcAft>
        <a:buChar char="•"/>
        <a:defRPr>
          <a:solidFill>
            <a:schemeClr val="tx1"/>
          </a:solidFill>
          <a:latin typeface="+mn-lt"/>
        </a:defRPr>
      </a:lvl3pPr>
      <a:lvl4pPr marL="1600200" indent="-228600" algn="l" rtl="0" eaLnBrk="1" fontAlgn="base" hangingPunct="1">
        <a:spcBef>
          <a:spcPct val="20000"/>
        </a:spcBef>
        <a:spcAft>
          <a:spcPct val="0"/>
        </a:spcAft>
        <a:buFont typeface="Wingdings" pitchFamily="2" charset="2"/>
        <a:buChar char="Ø"/>
        <a:defRPr sz="1600">
          <a:solidFill>
            <a:schemeClr val="tx1"/>
          </a:solidFill>
          <a:latin typeface="+mn-lt"/>
        </a:defRPr>
      </a:lvl4pPr>
      <a:lvl5pPr marL="2057400" indent="-228600" algn="l" rtl="0" eaLnBrk="1" fontAlgn="base" hangingPunct="1">
        <a:spcBef>
          <a:spcPct val="20000"/>
        </a:spcBef>
        <a:spcAft>
          <a:spcPct val="0"/>
        </a:spcAft>
        <a:buChar char="o"/>
        <a:defRPr sz="1400">
          <a:solidFill>
            <a:schemeClr val="tx1"/>
          </a:solidFill>
          <a:latin typeface="+mn-lt"/>
        </a:defRPr>
      </a:lvl5pPr>
      <a:lvl6pPr marL="2514600" indent="-228600" algn="l" rtl="0" eaLnBrk="1" fontAlgn="base" hangingPunct="1">
        <a:spcBef>
          <a:spcPct val="20000"/>
        </a:spcBef>
        <a:spcAft>
          <a:spcPct val="0"/>
        </a:spcAft>
        <a:buChar char="o"/>
        <a:defRPr sz="1400">
          <a:solidFill>
            <a:schemeClr val="tx1"/>
          </a:solidFill>
          <a:latin typeface="+mn-lt"/>
        </a:defRPr>
      </a:lvl6pPr>
      <a:lvl7pPr marL="2971800" indent="-228600" algn="l" rtl="0" eaLnBrk="1" fontAlgn="base" hangingPunct="1">
        <a:spcBef>
          <a:spcPct val="20000"/>
        </a:spcBef>
        <a:spcAft>
          <a:spcPct val="0"/>
        </a:spcAft>
        <a:buChar char="o"/>
        <a:defRPr sz="1400">
          <a:solidFill>
            <a:schemeClr val="tx1"/>
          </a:solidFill>
          <a:latin typeface="+mn-lt"/>
        </a:defRPr>
      </a:lvl7pPr>
      <a:lvl8pPr marL="3429000" indent="-228600" algn="l" rtl="0" eaLnBrk="1" fontAlgn="base" hangingPunct="1">
        <a:spcBef>
          <a:spcPct val="20000"/>
        </a:spcBef>
        <a:spcAft>
          <a:spcPct val="0"/>
        </a:spcAft>
        <a:buChar char="o"/>
        <a:defRPr sz="1400">
          <a:solidFill>
            <a:schemeClr val="tx1"/>
          </a:solidFill>
          <a:latin typeface="+mn-lt"/>
        </a:defRPr>
      </a:lvl8pPr>
      <a:lvl9pPr marL="3886200" indent="-228600" algn="l" rtl="0" eaLnBrk="1" fontAlgn="base" hangingPunct="1">
        <a:spcBef>
          <a:spcPct val="20000"/>
        </a:spcBef>
        <a:spcAft>
          <a:spcPct val="0"/>
        </a:spcAft>
        <a:buChar char="o"/>
        <a:defRPr sz="14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ebm"/><Relationship Id="rId1" Type="http://schemas.microsoft.com/office/2007/relationships/media" Target="../media/media1.webm"/><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bundesbank.de/en/statistics/time-series-database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0.sv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3"/>
          <p:cNvSpPr>
            <a:spLocks noGrp="1"/>
          </p:cNvSpPr>
          <p:nvPr>
            <p:ph sz="quarter" idx="13"/>
          </p:nvPr>
        </p:nvSpPr>
        <p:spPr>
          <a:xfrm>
            <a:off x="396850" y="3863556"/>
            <a:ext cx="8022567" cy="1354301"/>
          </a:xfrm>
        </p:spPr>
        <p:txBody>
          <a:bodyPr/>
          <a:lstStyle/>
          <a:p>
            <a:r>
              <a:rPr lang="en-GB" dirty="0">
                <a:solidFill>
                  <a:srgbClr val="00006E"/>
                </a:solidFill>
              </a:rPr>
              <a:t>Modelling the Effect of Monetary and Fiscal Policy on Housing Price in Germany 2000-2020</a:t>
            </a:r>
            <a:endParaRPr lang="de-DE" dirty="0"/>
          </a:p>
        </p:txBody>
      </p:sp>
      <p:sp>
        <p:nvSpPr>
          <p:cNvPr id="6" name="Inhaltsplatzhalter 5"/>
          <p:cNvSpPr>
            <a:spLocks noGrp="1"/>
          </p:cNvSpPr>
          <p:nvPr>
            <p:ph sz="quarter" idx="15"/>
          </p:nvPr>
        </p:nvSpPr>
        <p:spPr/>
        <p:txBody>
          <a:bodyPr/>
          <a:lstStyle/>
          <a:p>
            <a:r>
              <a:rPr lang="de-DE" dirty="0"/>
              <a:t>Mohamadreza Sabaghian</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a:extLst>
                  <a:ext uri="{FF2B5EF4-FFF2-40B4-BE49-F238E27FC236}">
                    <a16:creationId xmlns:a16="http://schemas.microsoft.com/office/drawing/2014/main" id="{FC581F60-3461-4193-B753-BBFD461E4C23}"/>
                  </a:ext>
                </a:extLst>
              </p:cNvPr>
              <p:cNvSpPr>
                <a:spLocks noGrp="1"/>
              </p:cNvSpPr>
              <p:nvPr>
                <p:ph idx="1"/>
              </p:nvPr>
            </p:nvSpPr>
            <p:spPr>
              <a:xfrm>
                <a:off x="145251" y="971550"/>
                <a:ext cx="8315181" cy="5377492"/>
              </a:xfrm>
            </p:spPr>
            <p:txBody>
              <a:bodyPr/>
              <a:lstStyle/>
              <a:p>
                <a:r>
                  <a:rPr lang="de-DE" dirty="0"/>
                  <a:t>SVAR Model:</a:t>
                </a:r>
              </a:p>
              <a:p>
                <a14:m>
                  <m:oMath xmlns:m="http://schemas.openxmlformats.org/officeDocument/2006/math">
                    <m:sSub>
                      <m:sSubPr>
                        <m:ctrlPr>
                          <a:rPr lang="pt-BR" i="1">
                            <a:latin typeface="Cambria Math" panose="02040503050406030204" pitchFamily="18" charset="0"/>
                          </a:rPr>
                        </m:ctrlPr>
                      </m:sSubPr>
                      <m:e>
                        <m:r>
                          <a:rPr lang="de-DE" i="1">
                            <a:latin typeface="Cambria Math" panose="02040503050406030204" pitchFamily="18" charset="0"/>
                          </a:rPr>
                          <m:t>𝑨</m:t>
                        </m:r>
                      </m:e>
                      <m:sub>
                        <m:r>
                          <a:rPr lang="de-DE" i="1">
                            <a:latin typeface="Cambria Math" panose="02040503050406030204" pitchFamily="18" charset="0"/>
                          </a:rPr>
                          <m:t>𝟎</m:t>
                        </m:r>
                      </m:sub>
                    </m:sSub>
                    <m:r>
                      <a:rPr lang="de-DE" i="1">
                        <a:latin typeface="Cambria Math" panose="02040503050406030204" pitchFamily="18" charset="0"/>
                      </a:rPr>
                      <m:t> </m:t>
                    </m:r>
                    <m:r>
                      <a:rPr lang="de-DE" b="1" i="1" smtClean="0">
                        <a:latin typeface="Cambria Math" panose="02040503050406030204" pitchFamily="18" charset="0"/>
                      </a:rPr>
                      <m:t>𝒚</m:t>
                    </m:r>
                    <m:d>
                      <m:dPr>
                        <m:ctrlPr>
                          <a:rPr lang="de-DE" b="1" i="1" smtClean="0">
                            <a:latin typeface="Cambria Math" panose="02040503050406030204" pitchFamily="18" charset="0"/>
                          </a:rPr>
                        </m:ctrlPr>
                      </m:dPr>
                      <m:e>
                        <m:r>
                          <a:rPr lang="de-DE" b="1" i="1" smtClean="0">
                            <a:latin typeface="Cambria Math" panose="02040503050406030204" pitchFamily="18" charset="0"/>
                          </a:rPr>
                          <m:t>𝒕</m:t>
                        </m:r>
                      </m:e>
                    </m:d>
                    <m:r>
                      <a:rPr lang="pt-BR" i="1" smtClean="0">
                        <a:latin typeface="Cambria Math" panose="02040503050406030204" pitchFamily="18" charset="0"/>
                      </a:rPr>
                      <m:t>=</m:t>
                    </m:r>
                    <m:sSub>
                      <m:sSubPr>
                        <m:ctrlPr>
                          <a:rPr lang="pt-BR" i="1" smtClean="0">
                            <a:latin typeface="Cambria Math" panose="02040503050406030204" pitchFamily="18" charset="0"/>
                          </a:rPr>
                        </m:ctrlPr>
                      </m:sSubPr>
                      <m:e>
                        <m:r>
                          <a:rPr lang="el-GR" i="1" smtClean="0">
                            <a:latin typeface="Cambria Math" panose="02040503050406030204" pitchFamily="18" charset="0"/>
                          </a:rPr>
                          <m:t>µ</m:t>
                        </m:r>
                        <m:r>
                          <a:rPr lang="de-DE" b="1" i="1" smtClean="0">
                            <a:latin typeface="Cambria Math" panose="02040503050406030204" pitchFamily="18" charset="0"/>
                          </a:rPr>
                          <m:t>+ </m:t>
                        </m:r>
                        <m:r>
                          <a:rPr lang="de-DE" b="1" i="1" smtClean="0">
                            <a:latin typeface="Cambria Math" panose="02040503050406030204" pitchFamily="18" charset="0"/>
                          </a:rPr>
                          <m:t>𝑨</m:t>
                        </m:r>
                      </m:e>
                      <m:sub>
                        <m:r>
                          <a:rPr lang="de-DE" b="1" i="1" smtClean="0">
                            <a:latin typeface="Cambria Math" panose="02040503050406030204" pitchFamily="18" charset="0"/>
                          </a:rPr>
                          <m:t>𝟏</m:t>
                        </m:r>
                      </m:sub>
                    </m:sSub>
                    <m:r>
                      <a:rPr lang="de-DE" b="1" i="1" smtClean="0">
                        <a:latin typeface="Cambria Math" panose="02040503050406030204" pitchFamily="18" charset="0"/>
                      </a:rPr>
                      <m:t> </m:t>
                    </m:r>
                    <m:r>
                      <a:rPr lang="de-DE" i="1">
                        <a:latin typeface="Cambria Math" panose="02040503050406030204" pitchFamily="18" charset="0"/>
                      </a:rPr>
                      <m:t>𝒚</m:t>
                    </m:r>
                    <m:d>
                      <m:dPr>
                        <m:ctrlPr>
                          <a:rPr lang="de-DE" i="1">
                            <a:latin typeface="Cambria Math" panose="02040503050406030204" pitchFamily="18" charset="0"/>
                          </a:rPr>
                        </m:ctrlPr>
                      </m:dPr>
                      <m:e>
                        <m:r>
                          <a:rPr lang="de-DE" i="1">
                            <a:latin typeface="Cambria Math" panose="02040503050406030204" pitchFamily="18" charset="0"/>
                          </a:rPr>
                          <m:t>𝒕</m:t>
                        </m:r>
                        <m:r>
                          <a:rPr lang="de-DE" b="1" i="1" smtClean="0">
                            <a:latin typeface="Cambria Math" panose="02040503050406030204" pitchFamily="18" charset="0"/>
                          </a:rPr>
                          <m:t>−</m:t>
                        </m:r>
                        <m:r>
                          <a:rPr lang="de-DE" b="1" i="1" smtClean="0">
                            <a:latin typeface="Cambria Math" panose="02040503050406030204" pitchFamily="18" charset="0"/>
                          </a:rPr>
                          <m:t>𝟏</m:t>
                        </m:r>
                      </m:e>
                    </m:d>
                    <m:r>
                      <a:rPr lang="de-DE" b="1" i="1" smtClean="0">
                        <a:latin typeface="Cambria Math" panose="02040503050406030204" pitchFamily="18" charset="0"/>
                      </a:rPr>
                      <m:t>+ …+ </m:t>
                    </m:r>
                    <m:sSub>
                      <m:sSubPr>
                        <m:ctrlPr>
                          <a:rPr lang="pt-BR" i="1" smtClean="0">
                            <a:latin typeface="Cambria Math" panose="02040503050406030204" pitchFamily="18" charset="0"/>
                          </a:rPr>
                        </m:ctrlPr>
                      </m:sSubPr>
                      <m:e>
                        <m:r>
                          <a:rPr lang="de-DE" i="1">
                            <a:latin typeface="Cambria Math" panose="02040503050406030204" pitchFamily="18" charset="0"/>
                          </a:rPr>
                          <m:t>𝑨</m:t>
                        </m:r>
                      </m:e>
                      <m:sub>
                        <m:r>
                          <a:rPr lang="de-DE" b="1" i="1" smtClean="0">
                            <a:latin typeface="Cambria Math" panose="02040503050406030204" pitchFamily="18" charset="0"/>
                          </a:rPr>
                          <m:t>𝒍</m:t>
                        </m:r>
                      </m:sub>
                    </m:sSub>
                    <m:r>
                      <a:rPr lang="de-DE" i="1">
                        <a:latin typeface="Cambria Math" panose="02040503050406030204" pitchFamily="18" charset="0"/>
                      </a:rPr>
                      <m:t> </m:t>
                    </m:r>
                    <m:r>
                      <a:rPr lang="de-DE" i="1">
                        <a:latin typeface="Cambria Math" panose="02040503050406030204" pitchFamily="18" charset="0"/>
                      </a:rPr>
                      <m:t>𝒚</m:t>
                    </m:r>
                    <m:r>
                      <a:rPr lang="de-DE" i="1">
                        <a:latin typeface="Cambria Math" panose="02040503050406030204" pitchFamily="18" charset="0"/>
                      </a:rPr>
                      <m:t>(</m:t>
                    </m:r>
                    <m:r>
                      <a:rPr lang="de-DE" i="1">
                        <a:latin typeface="Cambria Math" panose="02040503050406030204" pitchFamily="18" charset="0"/>
                      </a:rPr>
                      <m:t>𝒕</m:t>
                    </m:r>
                    <m:r>
                      <a:rPr lang="de-DE" i="1">
                        <a:latin typeface="Cambria Math" panose="02040503050406030204" pitchFamily="18" charset="0"/>
                      </a:rPr>
                      <m:t>−</m:t>
                    </m:r>
                    <m:r>
                      <a:rPr lang="de-DE" b="1" i="1" smtClean="0">
                        <a:latin typeface="Cambria Math" panose="02040503050406030204" pitchFamily="18" charset="0"/>
                      </a:rPr>
                      <m:t>𝒍</m:t>
                    </m:r>
                    <m:r>
                      <a:rPr lang="de-DE" i="1">
                        <a:latin typeface="Cambria Math" panose="02040503050406030204" pitchFamily="18" charset="0"/>
                      </a:rPr>
                      <m:t>)</m:t>
                    </m:r>
                  </m:oMath>
                </a14:m>
                <a:r>
                  <a:rPr lang="de-DE" dirty="0"/>
                  <a:t> + </a:t>
                </a:r>
                <a14:m>
                  <m:oMath xmlns:m="http://schemas.openxmlformats.org/officeDocument/2006/math">
                    <m:sSub>
                      <m:sSubPr>
                        <m:ctrlPr>
                          <a:rPr lang="pt-BR" i="1" smtClean="0">
                            <a:latin typeface="Cambria Math" panose="02040503050406030204" pitchFamily="18" charset="0"/>
                          </a:rPr>
                        </m:ctrlPr>
                      </m:sSubPr>
                      <m:e>
                        <m:r>
                          <a:rPr lang="de-DE" b="1" i="1" smtClean="0">
                            <a:latin typeface="Cambria Math" panose="02040503050406030204" pitchFamily="18" charset="0"/>
                          </a:rPr>
                          <m:t>𝑩</m:t>
                        </m:r>
                      </m:e>
                      <m:sub>
                        <m:r>
                          <a:rPr lang="de-DE" b="1" i="1" smtClean="0">
                            <a:latin typeface="Cambria Math" panose="02040503050406030204" pitchFamily="18" charset="0"/>
                          </a:rPr>
                          <m:t>𝟎</m:t>
                        </m:r>
                      </m:sub>
                    </m:sSub>
                    <m:r>
                      <a:rPr lang="de-DE" i="1">
                        <a:latin typeface="Cambria Math" panose="02040503050406030204" pitchFamily="18" charset="0"/>
                      </a:rPr>
                      <m:t> </m:t>
                    </m:r>
                    <m:r>
                      <a:rPr lang="de-DE" i="1" smtClean="0">
                        <a:latin typeface="Cambria Math" panose="02040503050406030204" pitchFamily="18" charset="0"/>
                      </a:rPr>
                      <m:t>ℇ</m:t>
                    </m:r>
                    <m:r>
                      <a:rPr lang="de-DE" i="1">
                        <a:latin typeface="Cambria Math" panose="02040503050406030204" pitchFamily="18" charset="0"/>
                      </a:rPr>
                      <m:t>(</m:t>
                    </m:r>
                    <m:r>
                      <a:rPr lang="de-DE" i="1">
                        <a:latin typeface="Cambria Math" panose="02040503050406030204" pitchFamily="18" charset="0"/>
                      </a:rPr>
                      <m:t>𝒕</m:t>
                    </m:r>
                    <m:r>
                      <a:rPr lang="de-DE" i="1">
                        <a:latin typeface="Cambria Math" panose="02040503050406030204" pitchFamily="18" charset="0"/>
                      </a:rPr>
                      <m:t>)</m:t>
                    </m:r>
                  </m:oMath>
                </a14:m>
                <a:r>
                  <a:rPr lang="de-DE" dirty="0"/>
                  <a:t> </a:t>
                </a:r>
              </a:p>
              <a:p>
                <a:endParaRPr lang="de-DE" dirty="0"/>
              </a:p>
              <a:p>
                <a:r>
                  <a:rPr lang="de-DE" dirty="0"/>
                  <a:t>Where:</a:t>
                </a:r>
              </a:p>
              <a:p>
                <a:pPr/>
                <a14:m>
                  <m:oMathPara xmlns:m="http://schemas.openxmlformats.org/officeDocument/2006/math">
                    <m:oMathParaPr>
                      <m:jc m:val="centerGroup"/>
                    </m:oMathParaPr>
                    <m:oMath xmlns:m="http://schemas.openxmlformats.org/officeDocument/2006/math">
                      <m:r>
                        <a:rPr lang="de-DE" b="1" i="1" smtClean="0">
                          <a:latin typeface="Cambria Math" panose="02040503050406030204" pitchFamily="18" charset="0"/>
                        </a:rPr>
                        <m:t>𝒚</m:t>
                      </m:r>
                      <m:r>
                        <a:rPr lang="de-DE" b="1" i="1" smtClean="0">
                          <a:latin typeface="Cambria Math" panose="02040503050406030204" pitchFamily="18" charset="0"/>
                        </a:rPr>
                        <m:t>=</m:t>
                      </m:r>
                      <m:d>
                        <m:dPr>
                          <m:begChr m:val="["/>
                          <m:endChr m:val="]"/>
                          <m:ctrlPr>
                            <a:rPr lang="de-DE" b="1" i="1" smtClean="0">
                              <a:latin typeface="Cambria Math" panose="02040503050406030204" pitchFamily="18" charset="0"/>
                            </a:rPr>
                          </m:ctrlPr>
                        </m:dPr>
                        <m:e>
                          <m:r>
                            <a:rPr lang="de-DE" b="1" i="1" smtClean="0">
                              <a:latin typeface="Cambria Math" panose="02040503050406030204" pitchFamily="18" charset="0"/>
                            </a:rPr>
                            <m:t> </m:t>
                          </m:r>
                          <m:r>
                            <a:rPr lang="de-DE" b="1" i="1" smtClean="0">
                              <a:latin typeface="Cambria Math" panose="02040503050406030204" pitchFamily="18" charset="0"/>
                            </a:rPr>
                            <m:t>𝒍𝒐𝒈</m:t>
                          </m:r>
                          <m:d>
                            <m:dPr>
                              <m:ctrlPr>
                                <a:rPr lang="de-DE" b="1" i="1" smtClean="0">
                                  <a:latin typeface="Cambria Math" panose="02040503050406030204" pitchFamily="18" charset="0"/>
                                </a:rPr>
                              </m:ctrlPr>
                            </m:dPr>
                            <m:e>
                              <m:r>
                                <a:rPr lang="de-DE" b="1" i="1" smtClean="0">
                                  <a:latin typeface="Cambria Math" panose="02040503050406030204" pitchFamily="18" charset="0"/>
                                </a:rPr>
                                <m:t>𝒉</m:t>
                              </m:r>
                            </m:e>
                          </m:d>
                          <m:r>
                            <a:rPr lang="de-DE" b="1" i="1" smtClean="0">
                              <a:latin typeface="Cambria Math" panose="02040503050406030204" pitchFamily="18" charset="0"/>
                            </a:rPr>
                            <m:t>, </m:t>
                          </m:r>
                          <m:r>
                            <a:rPr lang="de-DE" b="1" i="1" smtClean="0">
                              <a:latin typeface="Cambria Math" panose="02040503050406030204" pitchFamily="18" charset="0"/>
                            </a:rPr>
                            <m:t>𝒍𝒐𝒈</m:t>
                          </m:r>
                          <m:d>
                            <m:dPr>
                              <m:ctrlPr>
                                <a:rPr lang="de-DE" b="1" i="1" smtClean="0">
                                  <a:latin typeface="Cambria Math" panose="02040503050406030204" pitchFamily="18" charset="0"/>
                                </a:rPr>
                              </m:ctrlPr>
                            </m:dPr>
                            <m:e>
                              <m:r>
                                <a:rPr lang="de-DE" b="1" i="1" smtClean="0">
                                  <a:latin typeface="Cambria Math" panose="02040503050406030204" pitchFamily="18" charset="0"/>
                                </a:rPr>
                                <m:t>𝒉𝒑</m:t>
                              </m:r>
                            </m:e>
                          </m:d>
                          <m:r>
                            <a:rPr lang="de-DE" b="1" i="1" smtClean="0">
                              <a:latin typeface="Cambria Math" panose="02040503050406030204" pitchFamily="18" charset="0"/>
                            </a:rPr>
                            <m:t>, </m:t>
                          </m:r>
                          <m:r>
                            <a:rPr lang="de-DE" b="1" i="1" smtClean="0">
                              <a:latin typeface="Cambria Math" panose="02040503050406030204" pitchFamily="18" charset="0"/>
                            </a:rPr>
                            <m:t>𝒎𝒄</m:t>
                          </m:r>
                          <m:r>
                            <a:rPr lang="de-DE" b="1" i="1" smtClean="0">
                              <a:latin typeface="Cambria Math" panose="02040503050406030204" pitchFamily="18" charset="0"/>
                            </a:rPr>
                            <m:t>, </m:t>
                          </m:r>
                          <m:r>
                            <a:rPr lang="de-DE" b="1" i="1" smtClean="0">
                              <a:latin typeface="Cambria Math" panose="02040503050406030204" pitchFamily="18" charset="0"/>
                            </a:rPr>
                            <m:t>𝒓𝒈</m:t>
                          </m:r>
                          <m:r>
                            <a:rPr lang="de-DE" b="1" i="1" smtClean="0">
                              <a:latin typeface="Cambria Math" panose="02040503050406030204" pitchFamily="18" charset="0"/>
                            </a:rPr>
                            <m:t>, </m:t>
                          </m:r>
                          <m:r>
                            <a:rPr lang="de-DE" b="1" i="1" smtClean="0">
                              <a:latin typeface="Cambria Math" panose="02040503050406030204" pitchFamily="18" charset="0"/>
                            </a:rPr>
                            <m:t>𝒓</m:t>
                          </m:r>
                          <m:r>
                            <a:rPr lang="de-DE" b="1" i="1" smtClean="0">
                              <a:latin typeface="Cambria Math" panose="02040503050406030204" pitchFamily="18" charset="0"/>
                            </a:rPr>
                            <m:t>, </m:t>
                          </m:r>
                          <m:r>
                            <a:rPr lang="de-DE" b="1" i="1" smtClean="0">
                              <a:latin typeface="Cambria Math" panose="02040503050406030204" pitchFamily="18" charset="0"/>
                            </a:rPr>
                            <m:t>𝒍𝒐𝒈</m:t>
                          </m:r>
                          <m:d>
                            <m:dPr>
                              <m:ctrlPr>
                                <a:rPr lang="de-DE" b="1" i="1" smtClean="0">
                                  <a:latin typeface="Cambria Math" panose="02040503050406030204" pitchFamily="18" charset="0"/>
                                </a:rPr>
                              </m:ctrlPr>
                            </m:dPr>
                            <m:e>
                              <m:r>
                                <a:rPr lang="de-DE" b="1" i="1" smtClean="0">
                                  <a:latin typeface="Cambria Math" panose="02040503050406030204" pitchFamily="18" charset="0"/>
                                </a:rPr>
                                <m:t>𝒓𝒚</m:t>
                              </m:r>
                            </m:e>
                          </m:d>
                        </m:e>
                      </m:d>
                    </m:oMath>
                  </m:oMathPara>
                </a14:m>
                <a:endParaRPr lang="de-DE" b="1" dirty="0"/>
              </a:p>
              <a:p>
                <a:pPr algn="ctr"/>
                <a:r>
                  <a:rPr lang="de-DE" dirty="0"/>
                  <a:t> </a:t>
                </a:r>
                <a14:m>
                  <m:oMath xmlns:m="http://schemas.openxmlformats.org/officeDocument/2006/math">
                    <m:sSub>
                      <m:sSubPr>
                        <m:ctrlPr>
                          <a:rPr lang="pt-BR" i="1">
                            <a:latin typeface="Cambria Math" panose="02040503050406030204" pitchFamily="18" charset="0"/>
                          </a:rPr>
                        </m:ctrlPr>
                      </m:sSubPr>
                      <m:e>
                        <m:r>
                          <a:rPr lang="de-DE" i="1">
                            <a:latin typeface="Cambria Math" panose="02040503050406030204" pitchFamily="18" charset="0"/>
                          </a:rPr>
                          <m:t>𝑨</m:t>
                        </m:r>
                      </m:e>
                      <m:sub>
                        <m:r>
                          <a:rPr lang="de-DE" i="1">
                            <a:latin typeface="Cambria Math" panose="02040503050406030204" pitchFamily="18" charset="0"/>
                          </a:rPr>
                          <m:t>𝟎</m:t>
                        </m:r>
                      </m:sub>
                    </m:sSub>
                    <m:r>
                      <a:rPr lang="de-DE" b="1" i="1" smtClean="0">
                        <a:latin typeface="Cambria Math" panose="02040503050406030204" pitchFamily="18" charset="0"/>
                      </a:rPr>
                      <m:t>=  </m:t>
                    </m:r>
                    <m:r>
                      <a:rPr lang="de-DE" b="1" i="1" smtClean="0">
                        <a:latin typeface="Cambria Math" panose="02040503050406030204" pitchFamily="18" charset="0"/>
                      </a:rPr>
                      <m:t>𝒊𝒅𝒆𝒏𝒕𝒊𝒕𝒚</m:t>
                    </m:r>
                    <m:r>
                      <a:rPr lang="de-DE" b="1" i="1" smtClean="0">
                        <a:latin typeface="Cambria Math" panose="02040503050406030204" pitchFamily="18" charset="0"/>
                      </a:rPr>
                      <m:t> </m:t>
                    </m:r>
                    <m:r>
                      <a:rPr lang="de-DE" b="1" i="1" smtClean="0">
                        <a:latin typeface="Cambria Math" panose="02040503050406030204" pitchFamily="18" charset="0"/>
                      </a:rPr>
                      <m:t>𝒎𝒂𝒕𝒓𝒊𝒙</m:t>
                    </m:r>
                  </m:oMath>
                </a14:m>
                <a:endParaRPr lang="de-DE" dirty="0"/>
              </a:p>
              <a:p>
                <a:pPr algn="ctr"/>
                <a14:m>
                  <m:oMathPara xmlns:m="http://schemas.openxmlformats.org/officeDocument/2006/math">
                    <m:oMathParaPr>
                      <m:jc m:val="centerGroup"/>
                    </m:oMathParaPr>
                    <m:oMath xmlns:m="http://schemas.openxmlformats.org/officeDocument/2006/math">
                      <m:r>
                        <a:rPr lang="de-DE" b="1" i="1" smtClean="0">
                          <a:latin typeface="Cambria Math" panose="02040503050406030204" pitchFamily="18" charset="0"/>
                        </a:rPr>
                        <m:t>𝒍</m:t>
                      </m:r>
                      <m:r>
                        <a:rPr lang="de-DE" i="1">
                          <a:latin typeface="Cambria Math" panose="02040503050406030204" pitchFamily="18" charset="0"/>
                        </a:rPr>
                        <m:t>=</m:t>
                      </m:r>
                      <m:r>
                        <a:rPr lang="de-DE" b="1" i="1" smtClean="0">
                          <a:latin typeface="Cambria Math" panose="02040503050406030204" pitchFamily="18" charset="0"/>
                        </a:rPr>
                        <m:t>𝟐</m:t>
                      </m:r>
                    </m:oMath>
                  </m:oMathPara>
                </a14:m>
                <a:endParaRPr lang="de-DE" dirty="0"/>
              </a:p>
              <a:p>
                <a:r>
                  <a:rPr lang="de-DE" dirty="0"/>
                  <a:t> </a:t>
                </a:r>
              </a:p>
            </p:txBody>
          </p:sp>
        </mc:Choice>
        <mc:Fallback xmlns="">
          <p:sp>
            <p:nvSpPr>
              <p:cNvPr id="2" name="Content Placeholder 1">
                <a:extLst>
                  <a:ext uri="{FF2B5EF4-FFF2-40B4-BE49-F238E27FC236}">
                    <a16:creationId xmlns:a16="http://schemas.microsoft.com/office/drawing/2014/main" id="{FC581F60-3461-4193-B753-BBFD461E4C23}"/>
                  </a:ext>
                </a:extLst>
              </p:cNvPr>
              <p:cNvSpPr>
                <a:spLocks noGrp="1" noRot="1" noChangeAspect="1" noMove="1" noResize="1" noEditPoints="1" noAdjustHandles="1" noChangeArrowheads="1" noChangeShapeType="1" noTextEdit="1"/>
              </p:cNvSpPr>
              <p:nvPr>
                <p:ph idx="1"/>
              </p:nvPr>
            </p:nvSpPr>
            <p:spPr>
              <a:xfrm>
                <a:off x="145251" y="971550"/>
                <a:ext cx="8315181" cy="5377492"/>
              </a:xfrm>
              <a:blipFill>
                <a:blip r:embed="rId3"/>
                <a:stretch>
                  <a:fillRect l="-806" t="-453"/>
                </a:stretch>
              </a:blipFill>
            </p:spPr>
            <p:txBody>
              <a:bodyPr/>
              <a:lstStyle/>
              <a:p>
                <a:r>
                  <a:rPr lang="en-US">
                    <a:noFill/>
                  </a:rPr>
                  <a:t> </a:t>
                </a:r>
              </a:p>
            </p:txBody>
          </p:sp>
        </mc:Fallback>
      </mc:AlternateContent>
      <p:sp>
        <p:nvSpPr>
          <p:cNvPr id="3" name="Slide Number Placeholder 2">
            <a:extLst>
              <a:ext uri="{FF2B5EF4-FFF2-40B4-BE49-F238E27FC236}">
                <a16:creationId xmlns:a16="http://schemas.microsoft.com/office/drawing/2014/main" id="{A05D0087-BAE8-4C94-A29D-AD577DDA9761}"/>
              </a:ext>
            </a:extLst>
          </p:cNvPr>
          <p:cNvSpPr>
            <a:spLocks noGrp="1"/>
          </p:cNvSpPr>
          <p:nvPr>
            <p:ph type="sldNum" sz="quarter" idx="14"/>
          </p:nvPr>
        </p:nvSpPr>
        <p:spPr/>
        <p:txBody>
          <a:bodyPr/>
          <a:lstStyle/>
          <a:p>
            <a:pPr>
              <a:defRPr/>
            </a:pPr>
            <a:fld id="{1CFDF6C1-0B54-44A1-9A1E-F385A3637BB6}" type="slidenum">
              <a:rPr lang="de-DE" smtClean="0"/>
              <a:pPr>
                <a:defRPr/>
              </a:pPr>
              <a:t>10</a:t>
            </a:fld>
            <a:endParaRPr lang="de-DE" dirty="0"/>
          </a:p>
        </p:txBody>
      </p:sp>
      <p:sp>
        <p:nvSpPr>
          <p:cNvPr id="4" name="Text Placeholder 3">
            <a:extLst>
              <a:ext uri="{FF2B5EF4-FFF2-40B4-BE49-F238E27FC236}">
                <a16:creationId xmlns:a16="http://schemas.microsoft.com/office/drawing/2014/main" id="{658A4ADC-C284-4FF6-BCB6-065EF20F87E9}"/>
              </a:ext>
            </a:extLst>
          </p:cNvPr>
          <p:cNvSpPr>
            <a:spLocks noGrp="1"/>
          </p:cNvSpPr>
          <p:nvPr>
            <p:ph type="body" sz="quarter" idx="19"/>
          </p:nvPr>
        </p:nvSpPr>
        <p:spPr/>
        <p:txBody>
          <a:bodyPr/>
          <a:lstStyle/>
          <a:p>
            <a:r>
              <a:rPr lang="de-DE" b="1" dirty="0"/>
              <a:t>SVAR Identification</a:t>
            </a:r>
            <a:endParaRPr lang="en-US" b="1" dirty="0"/>
          </a:p>
        </p:txBody>
      </p:sp>
      <p:sp>
        <p:nvSpPr>
          <p:cNvPr id="5" name="Text Placeholder 4">
            <a:extLst>
              <a:ext uri="{FF2B5EF4-FFF2-40B4-BE49-F238E27FC236}">
                <a16:creationId xmlns:a16="http://schemas.microsoft.com/office/drawing/2014/main" id="{D71DC0D3-5D10-42F6-90DF-52EC849B123B}"/>
              </a:ext>
            </a:extLst>
          </p:cNvPr>
          <p:cNvSpPr>
            <a:spLocks noGrp="1"/>
          </p:cNvSpPr>
          <p:nvPr>
            <p:ph type="body" sz="quarter" idx="20"/>
          </p:nvPr>
        </p:nvSpPr>
        <p:spPr/>
        <p:txBody>
          <a:bodyPr/>
          <a:lstStyle/>
          <a:p>
            <a:endParaRPr lang="en-US" dirty="0"/>
          </a:p>
        </p:txBody>
      </p:sp>
    </p:spTree>
    <p:extLst>
      <p:ext uri="{BB962C8B-B14F-4D97-AF65-F5344CB8AC3E}">
        <p14:creationId xmlns:p14="http://schemas.microsoft.com/office/powerpoint/2010/main" val="1047933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VAR_ident">
            <a:hlinkClick r:id="" action="ppaction://media"/>
            <a:extLst>
              <a:ext uri="{FF2B5EF4-FFF2-40B4-BE49-F238E27FC236}">
                <a16:creationId xmlns:a16="http://schemas.microsoft.com/office/drawing/2014/main" id="{196E7468-B951-4F2D-BA61-04389339931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51520" y="1169296"/>
            <a:ext cx="8315325" cy="5088855"/>
          </a:xfrm>
        </p:spPr>
      </p:pic>
      <p:sp>
        <p:nvSpPr>
          <p:cNvPr id="3" name="Slide Number Placeholder 2">
            <a:extLst>
              <a:ext uri="{FF2B5EF4-FFF2-40B4-BE49-F238E27FC236}">
                <a16:creationId xmlns:a16="http://schemas.microsoft.com/office/drawing/2014/main" id="{F3645138-1638-483C-B0A8-57A6E2B20A4D}"/>
              </a:ext>
            </a:extLst>
          </p:cNvPr>
          <p:cNvSpPr>
            <a:spLocks noGrp="1"/>
          </p:cNvSpPr>
          <p:nvPr>
            <p:ph type="sldNum" sz="quarter" idx="14"/>
          </p:nvPr>
        </p:nvSpPr>
        <p:spPr/>
        <p:txBody>
          <a:bodyPr/>
          <a:lstStyle/>
          <a:p>
            <a:pPr>
              <a:defRPr/>
            </a:pPr>
            <a:fld id="{1CFDF6C1-0B54-44A1-9A1E-F385A3637BB6}" type="slidenum">
              <a:rPr lang="de-DE" smtClean="0"/>
              <a:pPr>
                <a:defRPr/>
              </a:pPr>
              <a:t>11</a:t>
            </a:fld>
            <a:endParaRPr lang="de-DE" dirty="0"/>
          </a:p>
        </p:txBody>
      </p:sp>
      <p:sp>
        <p:nvSpPr>
          <p:cNvPr id="4" name="Text Placeholder 3">
            <a:extLst>
              <a:ext uri="{FF2B5EF4-FFF2-40B4-BE49-F238E27FC236}">
                <a16:creationId xmlns:a16="http://schemas.microsoft.com/office/drawing/2014/main" id="{AF25A578-7FD3-44CF-AC4C-11FEAC1C4C44}"/>
              </a:ext>
            </a:extLst>
          </p:cNvPr>
          <p:cNvSpPr>
            <a:spLocks noGrp="1"/>
          </p:cNvSpPr>
          <p:nvPr>
            <p:ph type="body" sz="quarter" idx="19"/>
          </p:nvPr>
        </p:nvSpPr>
        <p:spPr/>
        <p:txBody>
          <a:bodyPr/>
          <a:lstStyle/>
          <a:p>
            <a:r>
              <a:rPr lang="de-DE" b="1" dirty="0"/>
              <a:t>Identification in R</a:t>
            </a:r>
            <a:endParaRPr lang="en-US" b="1" dirty="0"/>
          </a:p>
        </p:txBody>
      </p:sp>
      <p:sp>
        <p:nvSpPr>
          <p:cNvPr id="5" name="Text Placeholder 4">
            <a:extLst>
              <a:ext uri="{FF2B5EF4-FFF2-40B4-BE49-F238E27FC236}">
                <a16:creationId xmlns:a16="http://schemas.microsoft.com/office/drawing/2014/main" id="{AE500397-D70B-4D1D-8BDF-04ED6E71C57C}"/>
              </a:ext>
            </a:extLst>
          </p:cNvPr>
          <p:cNvSpPr>
            <a:spLocks noGrp="1"/>
          </p:cNvSpPr>
          <p:nvPr>
            <p:ph type="body" sz="quarter" idx="20"/>
          </p:nvPr>
        </p:nvSpPr>
        <p:spPr/>
        <p:txBody>
          <a:bodyPr/>
          <a:lstStyle/>
          <a:p>
            <a:endParaRPr lang="en-US" dirty="0"/>
          </a:p>
        </p:txBody>
      </p:sp>
    </p:spTree>
    <p:extLst>
      <p:ext uri="{BB962C8B-B14F-4D97-AF65-F5344CB8AC3E}">
        <p14:creationId xmlns:p14="http://schemas.microsoft.com/office/powerpoint/2010/main" val="3341822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56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86EDC8C-64FD-4710-9ECF-C145A93A1382}"/>
              </a:ext>
            </a:extLst>
          </p:cNvPr>
          <p:cNvSpPr>
            <a:spLocks noGrp="1"/>
          </p:cNvSpPr>
          <p:nvPr>
            <p:ph type="sldNum" sz="quarter" idx="14"/>
          </p:nvPr>
        </p:nvSpPr>
        <p:spPr/>
        <p:txBody>
          <a:bodyPr/>
          <a:lstStyle/>
          <a:p>
            <a:pPr>
              <a:defRPr/>
            </a:pPr>
            <a:fld id="{1CFDF6C1-0B54-44A1-9A1E-F385A3637BB6}" type="slidenum">
              <a:rPr lang="de-DE" smtClean="0"/>
              <a:pPr>
                <a:defRPr/>
              </a:pPr>
              <a:t>12</a:t>
            </a:fld>
            <a:endParaRPr lang="de-DE" dirty="0"/>
          </a:p>
        </p:txBody>
      </p:sp>
      <p:sp>
        <p:nvSpPr>
          <p:cNvPr id="4" name="Text Placeholder 3">
            <a:extLst>
              <a:ext uri="{FF2B5EF4-FFF2-40B4-BE49-F238E27FC236}">
                <a16:creationId xmlns:a16="http://schemas.microsoft.com/office/drawing/2014/main" id="{C5E03CFA-1907-4B87-96E4-E14842F0B299}"/>
              </a:ext>
            </a:extLst>
          </p:cNvPr>
          <p:cNvSpPr>
            <a:spLocks noGrp="1"/>
          </p:cNvSpPr>
          <p:nvPr>
            <p:ph type="body" sz="quarter" idx="19"/>
          </p:nvPr>
        </p:nvSpPr>
        <p:spPr/>
        <p:txBody>
          <a:bodyPr/>
          <a:lstStyle/>
          <a:p>
            <a:r>
              <a:rPr lang="de-DE" b="1" dirty="0"/>
              <a:t>Impulse Response on Housing Price </a:t>
            </a:r>
            <a:endParaRPr lang="en-US" b="1" dirty="0"/>
          </a:p>
        </p:txBody>
      </p:sp>
      <p:sp>
        <p:nvSpPr>
          <p:cNvPr id="5" name="Text Placeholder 4">
            <a:extLst>
              <a:ext uri="{FF2B5EF4-FFF2-40B4-BE49-F238E27FC236}">
                <a16:creationId xmlns:a16="http://schemas.microsoft.com/office/drawing/2014/main" id="{65BA70B1-A4C7-4238-A44A-9451FF6DE930}"/>
              </a:ext>
            </a:extLst>
          </p:cNvPr>
          <p:cNvSpPr>
            <a:spLocks noGrp="1"/>
          </p:cNvSpPr>
          <p:nvPr>
            <p:ph type="body" sz="quarter" idx="20"/>
          </p:nvPr>
        </p:nvSpPr>
        <p:spPr/>
        <p:txBody>
          <a:bodyPr/>
          <a:lstStyle/>
          <a:p>
            <a:endParaRPr lang="en-US" dirty="0"/>
          </a:p>
        </p:txBody>
      </p:sp>
      <p:pic>
        <p:nvPicPr>
          <p:cNvPr id="8" name="Content Placeholder 6">
            <a:extLst>
              <a:ext uri="{FF2B5EF4-FFF2-40B4-BE49-F238E27FC236}">
                <a16:creationId xmlns:a16="http://schemas.microsoft.com/office/drawing/2014/main" id="{F6212876-2D08-4B41-864D-9FA3BE7340AC}"/>
              </a:ext>
            </a:extLst>
          </p:cNvPr>
          <p:cNvPicPr>
            <a:picLocks noChangeAspect="1"/>
          </p:cNvPicPr>
          <p:nvPr/>
        </p:nvPicPr>
        <p:blipFill rotWithShape="1">
          <a:blip r:embed="rId3">
            <a:extLst>
              <a:ext uri="{28A0092B-C50C-407E-A947-70E740481C1C}">
                <a14:useLocalDpi xmlns:a14="http://schemas.microsoft.com/office/drawing/2010/main" val="0"/>
              </a:ext>
            </a:extLst>
          </a:blip>
          <a:srcRect r="853"/>
          <a:stretch/>
        </p:blipFill>
        <p:spPr>
          <a:xfrm>
            <a:off x="1591393" y="3073845"/>
            <a:ext cx="5688632" cy="2651760"/>
          </a:xfrm>
          <a:prstGeom prst="rect">
            <a:avLst/>
          </a:prstGeom>
        </p:spPr>
      </p:pic>
      <p:sp>
        <p:nvSpPr>
          <p:cNvPr id="7" name="Content Placeholder 1">
            <a:extLst>
              <a:ext uri="{FF2B5EF4-FFF2-40B4-BE49-F238E27FC236}">
                <a16:creationId xmlns:a16="http://schemas.microsoft.com/office/drawing/2014/main" id="{4DFC7B3C-16B5-4F0E-B30F-C3961AF4985C}"/>
              </a:ext>
            </a:extLst>
          </p:cNvPr>
          <p:cNvSpPr>
            <a:spLocks noGrp="1"/>
          </p:cNvSpPr>
          <p:nvPr>
            <p:ph idx="1"/>
          </p:nvPr>
        </p:nvSpPr>
        <p:spPr>
          <a:xfrm>
            <a:off x="323528" y="1182300"/>
            <a:ext cx="4616451" cy="1065752"/>
          </a:xfrm>
        </p:spPr>
        <p:txBody>
          <a:bodyPr/>
          <a:lstStyle/>
          <a:p>
            <a:pPr marL="285750" indent="-285750">
              <a:buFont typeface="Arial" panose="020B0604020202020204" pitchFamily="34" charset="0"/>
              <a:buChar char="•"/>
            </a:pPr>
            <a:r>
              <a:rPr lang="de-DE" b="0" dirty="0"/>
              <a:t>Increase in supply reduces the price</a:t>
            </a:r>
          </a:p>
          <a:p>
            <a:pPr marL="285750" indent="-285750">
              <a:buFont typeface="Arial" panose="020B0604020202020204" pitchFamily="34" charset="0"/>
              <a:buChar char="•"/>
            </a:pPr>
            <a:r>
              <a:rPr lang="de-DE" b="0" dirty="0"/>
              <a:t>Material cost has very small effect on housing price</a:t>
            </a:r>
            <a:endParaRPr lang="en-US" b="0" dirty="0"/>
          </a:p>
        </p:txBody>
      </p:sp>
    </p:spTree>
    <p:extLst>
      <p:ext uri="{BB962C8B-B14F-4D97-AF65-F5344CB8AC3E}">
        <p14:creationId xmlns:p14="http://schemas.microsoft.com/office/powerpoint/2010/main" val="26238921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1FDBE8E-8F49-4FCD-B36D-A1D312867086}"/>
              </a:ext>
            </a:extLst>
          </p:cNvPr>
          <p:cNvSpPr>
            <a:spLocks noGrp="1"/>
          </p:cNvSpPr>
          <p:nvPr>
            <p:ph type="sldNum" sz="quarter" idx="14"/>
          </p:nvPr>
        </p:nvSpPr>
        <p:spPr/>
        <p:txBody>
          <a:bodyPr/>
          <a:lstStyle/>
          <a:p>
            <a:pPr>
              <a:defRPr/>
            </a:pPr>
            <a:fld id="{1CFDF6C1-0B54-44A1-9A1E-F385A3637BB6}" type="slidenum">
              <a:rPr lang="de-DE" smtClean="0"/>
              <a:pPr>
                <a:defRPr/>
              </a:pPr>
              <a:t>13</a:t>
            </a:fld>
            <a:endParaRPr lang="de-DE" dirty="0"/>
          </a:p>
        </p:txBody>
      </p:sp>
      <p:sp>
        <p:nvSpPr>
          <p:cNvPr id="4" name="Text Placeholder 3">
            <a:extLst>
              <a:ext uri="{FF2B5EF4-FFF2-40B4-BE49-F238E27FC236}">
                <a16:creationId xmlns:a16="http://schemas.microsoft.com/office/drawing/2014/main" id="{3768E3A9-07B7-4D87-9EE9-46D9D031C023}"/>
              </a:ext>
            </a:extLst>
          </p:cNvPr>
          <p:cNvSpPr>
            <a:spLocks noGrp="1"/>
          </p:cNvSpPr>
          <p:nvPr>
            <p:ph type="body" sz="quarter" idx="19"/>
          </p:nvPr>
        </p:nvSpPr>
        <p:spPr/>
        <p:txBody>
          <a:bodyPr/>
          <a:lstStyle/>
          <a:p>
            <a:r>
              <a:rPr lang="en-US" b="1" dirty="0"/>
              <a:t>Impulse Response on Housing Price</a:t>
            </a:r>
          </a:p>
        </p:txBody>
      </p:sp>
      <p:sp>
        <p:nvSpPr>
          <p:cNvPr id="5" name="Text Placeholder 4">
            <a:extLst>
              <a:ext uri="{FF2B5EF4-FFF2-40B4-BE49-F238E27FC236}">
                <a16:creationId xmlns:a16="http://schemas.microsoft.com/office/drawing/2014/main" id="{223D558F-F53C-4C8B-B85B-E3109AE17F89}"/>
              </a:ext>
            </a:extLst>
          </p:cNvPr>
          <p:cNvSpPr>
            <a:spLocks noGrp="1"/>
          </p:cNvSpPr>
          <p:nvPr>
            <p:ph type="body" sz="quarter" idx="20"/>
          </p:nvPr>
        </p:nvSpPr>
        <p:spPr/>
        <p:txBody>
          <a:bodyPr/>
          <a:lstStyle/>
          <a:p>
            <a:endParaRPr lang="en-US" dirty="0"/>
          </a:p>
        </p:txBody>
      </p:sp>
      <p:pic>
        <p:nvPicPr>
          <p:cNvPr id="6" name="Content Placeholder 6">
            <a:extLst>
              <a:ext uri="{FF2B5EF4-FFF2-40B4-BE49-F238E27FC236}">
                <a16:creationId xmlns:a16="http://schemas.microsoft.com/office/drawing/2014/main" id="{2EE44FBE-C9AC-4596-87BF-A81DC8D40D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0069" y="3573016"/>
            <a:ext cx="5863862" cy="2651760"/>
          </a:xfrm>
          <a:prstGeom prst="rect">
            <a:avLst/>
          </a:prstGeom>
        </p:spPr>
      </p:pic>
      <p:sp>
        <p:nvSpPr>
          <p:cNvPr id="7" name="Content Placeholder 1">
            <a:extLst>
              <a:ext uri="{FF2B5EF4-FFF2-40B4-BE49-F238E27FC236}">
                <a16:creationId xmlns:a16="http://schemas.microsoft.com/office/drawing/2014/main" id="{0C205D27-C03C-4AF0-B2C7-6765B70D66E2}"/>
              </a:ext>
            </a:extLst>
          </p:cNvPr>
          <p:cNvSpPr>
            <a:spLocks noGrp="1"/>
          </p:cNvSpPr>
          <p:nvPr>
            <p:ph idx="1"/>
          </p:nvPr>
        </p:nvSpPr>
        <p:spPr>
          <a:xfrm>
            <a:off x="467544" y="1051469"/>
            <a:ext cx="4616451" cy="1878225"/>
          </a:xfrm>
        </p:spPr>
        <p:txBody>
          <a:bodyPr/>
          <a:lstStyle/>
          <a:p>
            <a:pPr marL="285750" indent="-285750">
              <a:buFont typeface="Arial" panose="020B0604020202020204" pitchFamily="34" charset="0"/>
              <a:buChar char="•"/>
            </a:pPr>
            <a:r>
              <a:rPr lang="de-DE" b="0" dirty="0"/>
              <a:t>Increase in governemnt spending reduces the price!</a:t>
            </a:r>
          </a:p>
          <a:p>
            <a:pPr marL="285750" indent="-285750">
              <a:buFont typeface="Arial" panose="020B0604020202020204" pitchFamily="34" charset="0"/>
              <a:buChar char="•"/>
            </a:pPr>
            <a:r>
              <a:rPr lang="de-DE" b="0" dirty="0"/>
              <a:t>Interest rate increase reduces the price</a:t>
            </a:r>
          </a:p>
          <a:p>
            <a:pPr marL="285750" indent="-285750">
              <a:buFont typeface="Arial" panose="020B0604020202020204" pitchFamily="34" charset="0"/>
              <a:buChar char="•"/>
            </a:pPr>
            <a:r>
              <a:rPr lang="de-DE" b="0" dirty="0"/>
              <a:t>Increase in GDP increases the price</a:t>
            </a:r>
          </a:p>
          <a:p>
            <a:pPr marL="285750" indent="-285750">
              <a:buFont typeface="Arial" panose="020B0604020202020204" pitchFamily="34" charset="0"/>
              <a:buChar char="•"/>
            </a:pPr>
            <a:endParaRPr lang="en-US" b="0" dirty="0"/>
          </a:p>
        </p:txBody>
      </p:sp>
    </p:spTree>
    <p:extLst>
      <p:ext uri="{BB962C8B-B14F-4D97-AF65-F5344CB8AC3E}">
        <p14:creationId xmlns:p14="http://schemas.microsoft.com/office/powerpoint/2010/main" val="2151575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ACB64D-F3EF-4F01-BBFC-D6C39120E9D9}"/>
              </a:ext>
            </a:extLst>
          </p:cNvPr>
          <p:cNvSpPr>
            <a:spLocks noGrp="1"/>
          </p:cNvSpPr>
          <p:nvPr>
            <p:ph idx="1"/>
          </p:nvPr>
        </p:nvSpPr>
        <p:spPr/>
        <p:txBody>
          <a:bodyPr/>
          <a:lstStyle/>
          <a:p>
            <a:pPr>
              <a:buFont typeface="Arial" panose="020B0604020202020204" pitchFamily="34" charset="0"/>
              <a:buChar char="•"/>
            </a:pPr>
            <a:r>
              <a:rPr lang="de-DE" dirty="0"/>
              <a:t>Richer Data </a:t>
            </a:r>
            <a:r>
              <a:rPr lang="de-DE" b="0" dirty="0"/>
              <a:t>(e.g. from nonkeynesian economics) </a:t>
            </a:r>
          </a:p>
          <a:p>
            <a:pPr>
              <a:buFont typeface="Arial" panose="020B0604020202020204" pitchFamily="34" charset="0"/>
              <a:buChar char="•"/>
            </a:pPr>
            <a:r>
              <a:rPr lang="de-DE" b="0" dirty="0"/>
              <a:t>Data Analysis before Identification for Lag and Parameters Selection</a:t>
            </a:r>
          </a:p>
          <a:p>
            <a:pPr>
              <a:buFont typeface="Arial" panose="020B0604020202020204" pitchFamily="34" charset="0"/>
              <a:buChar char="•"/>
            </a:pPr>
            <a:r>
              <a:rPr lang="de-DE" b="0" dirty="0"/>
              <a:t>Additional </a:t>
            </a:r>
            <a:r>
              <a:rPr lang="de-DE" dirty="0"/>
              <a:t>Constraints</a:t>
            </a:r>
            <a:r>
              <a:rPr lang="de-DE" b="0" dirty="0"/>
              <a:t> on the Model</a:t>
            </a:r>
          </a:p>
          <a:p>
            <a:pPr>
              <a:buFont typeface="Arial" panose="020B0604020202020204" pitchFamily="34" charset="0"/>
              <a:buChar char="•"/>
            </a:pPr>
            <a:r>
              <a:rPr lang="de-DE" b="0" dirty="0"/>
              <a:t>Certainty Evaluation of the Results</a:t>
            </a:r>
          </a:p>
        </p:txBody>
      </p:sp>
      <p:sp>
        <p:nvSpPr>
          <p:cNvPr id="3" name="Slide Number Placeholder 2">
            <a:extLst>
              <a:ext uri="{FF2B5EF4-FFF2-40B4-BE49-F238E27FC236}">
                <a16:creationId xmlns:a16="http://schemas.microsoft.com/office/drawing/2014/main" id="{2D985E28-C8EB-4FF0-8ECE-CDF73687F35B}"/>
              </a:ext>
            </a:extLst>
          </p:cNvPr>
          <p:cNvSpPr>
            <a:spLocks noGrp="1"/>
          </p:cNvSpPr>
          <p:nvPr>
            <p:ph type="sldNum" sz="quarter" idx="14"/>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CFDF6C1-0B54-44A1-9A1E-F385A3637BB6}" type="slidenum">
              <a:rPr kumimoji="0" lang="de-DE" sz="1100" b="0" i="0" u="none" strike="noStrike" kern="1200" cap="none" spc="0" normalizeH="0" baseline="0" noProof="0" smtClean="0">
                <a:ln>
                  <a:noFill/>
                </a:ln>
                <a:solidFill>
                  <a:srgbClr val="717D87"/>
                </a:solidFill>
                <a:effectLst/>
                <a:uLnTx/>
                <a:uFillTx/>
                <a:latin typeface="Arial"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0" lang="de-DE" sz="1100" b="0" i="0" u="none" strike="noStrike" kern="1200" cap="none" spc="0" normalizeH="0" baseline="0" noProof="0" dirty="0">
              <a:ln>
                <a:noFill/>
              </a:ln>
              <a:solidFill>
                <a:srgbClr val="717D87"/>
              </a:solidFill>
              <a:effectLst/>
              <a:uLnTx/>
              <a:uFillTx/>
              <a:latin typeface="Arial" pitchFamily="34" charset="0"/>
              <a:ea typeface="+mn-ea"/>
              <a:cs typeface="+mn-cs"/>
            </a:endParaRPr>
          </a:p>
        </p:txBody>
      </p:sp>
      <p:sp>
        <p:nvSpPr>
          <p:cNvPr id="4" name="Text Placeholder 3">
            <a:extLst>
              <a:ext uri="{FF2B5EF4-FFF2-40B4-BE49-F238E27FC236}">
                <a16:creationId xmlns:a16="http://schemas.microsoft.com/office/drawing/2014/main" id="{EC7D6275-623A-44C1-9BD6-C6EBE9B5EC6F}"/>
              </a:ext>
            </a:extLst>
          </p:cNvPr>
          <p:cNvSpPr>
            <a:spLocks noGrp="1"/>
          </p:cNvSpPr>
          <p:nvPr>
            <p:ph type="body" sz="quarter" idx="19"/>
          </p:nvPr>
        </p:nvSpPr>
        <p:spPr/>
        <p:txBody>
          <a:bodyPr/>
          <a:lstStyle/>
          <a:p>
            <a:r>
              <a:rPr lang="de-DE" b="1" dirty="0"/>
              <a:t>Future Work</a:t>
            </a:r>
            <a:endParaRPr lang="en-US" b="1" dirty="0"/>
          </a:p>
        </p:txBody>
      </p:sp>
      <p:sp>
        <p:nvSpPr>
          <p:cNvPr id="5" name="Text Placeholder 4">
            <a:extLst>
              <a:ext uri="{FF2B5EF4-FFF2-40B4-BE49-F238E27FC236}">
                <a16:creationId xmlns:a16="http://schemas.microsoft.com/office/drawing/2014/main" id="{95024B0E-0C34-476F-925A-063F29FDE03E}"/>
              </a:ext>
            </a:extLst>
          </p:cNvPr>
          <p:cNvSpPr>
            <a:spLocks noGrp="1"/>
          </p:cNvSpPr>
          <p:nvPr>
            <p:ph type="body" sz="quarter" idx="20"/>
          </p:nvPr>
        </p:nvSpPr>
        <p:spPr/>
        <p:txBody>
          <a:bodyPr/>
          <a:lstStyle/>
          <a:p>
            <a:endParaRPr lang="en-US" dirty="0"/>
          </a:p>
        </p:txBody>
      </p:sp>
    </p:spTree>
    <p:extLst>
      <p:ext uri="{BB962C8B-B14F-4D97-AF65-F5344CB8AC3E}">
        <p14:creationId xmlns:p14="http://schemas.microsoft.com/office/powerpoint/2010/main" val="29275903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74028F6-2E8B-4BD3-A40A-02A61109829E}"/>
              </a:ext>
            </a:extLst>
          </p:cNvPr>
          <p:cNvSpPr>
            <a:spLocks noGrp="1"/>
          </p:cNvSpPr>
          <p:nvPr>
            <p:ph idx="1"/>
          </p:nvPr>
        </p:nvSpPr>
        <p:spPr/>
        <p:txBody>
          <a:bodyPr/>
          <a:lstStyle/>
          <a:p>
            <a:endParaRPr lang="de-DE" dirty="0"/>
          </a:p>
          <a:p>
            <a:pPr algn="ctr"/>
            <a:endParaRPr lang="en-US" b="0" dirty="0"/>
          </a:p>
          <a:p>
            <a:pPr algn="ctr"/>
            <a:endParaRPr lang="en-US" b="0" dirty="0"/>
          </a:p>
          <a:p>
            <a:pPr algn="ctr"/>
            <a:endParaRPr lang="en-US" b="0" dirty="0"/>
          </a:p>
          <a:p>
            <a:pPr algn="ctr"/>
            <a:r>
              <a:rPr lang="en-US" b="0" dirty="0"/>
              <a:t>“If all the economists were laid end to end, they'd never reach a conclusion.”  </a:t>
            </a:r>
            <a:r>
              <a:rPr lang="en-US" sz="1200" b="0" dirty="0"/>
              <a:t>George Bernard Shaw</a:t>
            </a:r>
          </a:p>
          <a:p>
            <a:endParaRPr lang="en-US" sz="1800" dirty="0"/>
          </a:p>
        </p:txBody>
      </p:sp>
      <p:sp>
        <p:nvSpPr>
          <p:cNvPr id="3" name="Slide Number Placeholder 2">
            <a:extLst>
              <a:ext uri="{FF2B5EF4-FFF2-40B4-BE49-F238E27FC236}">
                <a16:creationId xmlns:a16="http://schemas.microsoft.com/office/drawing/2014/main" id="{91DA4EC9-6826-4C93-9B35-2940120F8BE9}"/>
              </a:ext>
            </a:extLst>
          </p:cNvPr>
          <p:cNvSpPr>
            <a:spLocks noGrp="1"/>
          </p:cNvSpPr>
          <p:nvPr>
            <p:ph type="sldNum" sz="quarter" idx="14"/>
          </p:nvPr>
        </p:nvSpPr>
        <p:spPr/>
        <p:txBody>
          <a:bodyPr/>
          <a:lstStyle/>
          <a:p>
            <a:pPr>
              <a:defRPr/>
            </a:pPr>
            <a:fld id="{1CFDF6C1-0B54-44A1-9A1E-F385A3637BB6}" type="slidenum">
              <a:rPr lang="de-DE" smtClean="0"/>
              <a:pPr>
                <a:defRPr/>
              </a:pPr>
              <a:t>15</a:t>
            </a:fld>
            <a:endParaRPr lang="de-DE" dirty="0"/>
          </a:p>
        </p:txBody>
      </p:sp>
      <p:sp>
        <p:nvSpPr>
          <p:cNvPr id="5" name="Text Placeholder 4">
            <a:extLst>
              <a:ext uri="{FF2B5EF4-FFF2-40B4-BE49-F238E27FC236}">
                <a16:creationId xmlns:a16="http://schemas.microsoft.com/office/drawing/2014/main" id="{7DA8853A-5284-412F-9188-AD89ED4C74CF}"/>
              </a:ext>
            </a:extLst>
          </p:cNvPr>
          <p:cNvSpPr>
            <a:spLocks noGrp="1"/>
          </p:cNvSpPr>
          <p:nvPr>
            <p:ph type="body" sz="quarter" idx="20"/>
          </p:nvPr>
        </p:nvSpPr>
        <p:spPr/>
        <p:txBody>
          <a:bodyPr/>
          <a:lstStyle/>
          <a:p>
            <a:endParaRPr lang="en-US"/>
          </a:p>
        </p:txBody>
      </p:sp>
      <p:sp>
        <p:nvSpPr>
          <p:cNvPr id="6" name="Text Placeholder 3">
            <a:extLst>
              <a:ext uri="{FF2B5EF4-FFF2-40B4-BE49-F238E27FC236}">
                <a16:creationId xmlns:a16="http://schemas.microsoft.com/office/drawing/2014/main" id="{EE3F9954-95C0-4C5C-AFBE-7B4896C192F6}"/>
              </a:ext>
            </a:extLst>
          </p:cNvPr>
          <p:cNvSpPr>
            <a:spLocks noGrp="1"/>
          </p:cNvSpPr>
          <p:nvPr>
            <p:ph type="body" sz="quarter" idx="19"/>
          </p:nvPr>
        </p:nvSpPr>
        <p:spPr>
          <a:xfrm>
            <a:off x="116430" y="333375"/>
            <a:ext cx="7839946" cy="358775"/>
          </a:xfrm>
        </p:spPr>
        <p:txBody>
          <a:bodyPr/>
          <a:lstStyle/>
          <a:p>
            <a:r>
              <a:rPr lang="de-DE" b="1" dirty="0"/>
              <a:t>Q &amp; A</a:t>
            </a:r>
            <a:endParaRPr lang="en-US" b="1" dirty="0"/>
          </a:p>
        </p:txBody>
      </p:sp>
    </p:spTree>
    <p:extLst>
      <p:ext uri="{BB962C8B-B14F-4D97-AF65-F5344CB8AC3E}">
        <p14:creationId xmlns:p14="http://schemas.microsoft.com/office/powerpoint/2010/main" val="3494721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00BCEB-7D86-4C53-94BB-308558A29BB7}"/>
              </a:ext>
            </a:extLst>
          </p:cNvPr>
          <p:cNvSpPr>
            <a:spLocks noGrp="1"/>
          </p:cNvSpPr>
          <p:nvPr>
            <p:ph idx="1"/>
          </p:nvPr>
        </p:nvSpPr>
        <p:spPr/>
        <p:txBody>
          <a:bodyPr/>
          <a:lstStyle/>
          <a:p>
            <a:pPr marL="171450" indent="-171450">
              <a:buFont typeface="Arial" panose="020B0604020202020204" pitchFamily="34" charset="0"/>
              <a:buChar char="•"/>
            </a:pPr>
            <a:r>
              <a:rPr lang="de-DE" sz="1400" b="0" dirty="0"/>
              <a:t> Bundesbank (2020) doi:  </a:t>
            </a:r>
            <a:r>
              <a:rPr lang="en-US" sz="1400" b="0" dirty="0">
                <a:hlinkClick r:id="rId2"/>
              </a:rPr>
              <a:t>https://www.bundesbank.de/en/statistics/time-series-databases</a:t>
            </a:r>
            <a:r>
              <a:rPr lang="en-US" sz="1400" b="0" dirty="0"/>
              <a:t> (Accessed on 18 May 2020)</a:t>
            </a:r>
            <a:r>
              <a:rPr lang="de-DE" sz="1400" b="0" dirty="0"/>
              <a:t> </a:t>
            </a:r>
          </a:p>
          <a:p>
            <a:pPr marL="171450" indent="-171450">
              <a:buFont typeface="Arial" panose="020B0604020202020204" pitchFamily="34" charset="0"/>
              <a:buChar char="•"/>
            </a:pPr>
            <a:r>
              <a:rPr lang="de-DE" sz="1400" b="0" dirty="0"/>
              <a:t> </a:t>
            </a:r>
            <a:r>
              <a:rPr lang="en-US" sz="1400" b="0" dirty="0"/>
              <a:t>OECD (2020), Housing prices (indicator). doi: 10.1787/63008438-en (Accessed on 18 May 2020)</a:t>
            </a:r>
          </a:p>
          <a:p>
            <a:pPr marL="171450" indent="-171450">
              <a:buFont typeface="Arial" panose="020B0604020202020204" pitchFamily="34" charset="0"/>
              <a:buChar char="•"/>
            </a:pPr>
            <a:r>
              <a:rPr lang="en-US" sz="1400" b="0" dirty="0"/>
              <a:t>Statista (2020) .doi: https://www.statista.com/statistics/999254/number-completed-new-dwellings-west-germany/ (Accessed on 18 May 2020)</a:t>
            </a:r>
          </a:p>
          <a:p>
            <a:pPr marL="171450" indent="-171450">
              <a:buFont typeface="Arial" panose="020B0604020202020204" pitchFamily="34" charset="0"/>
              <a:buChar char="•"/>
            </a:pPr>
            <a:r>
              <a:rPr lang="en-US" sz="1400" b="0" dirty="0"/>
              <a:t> Mishkin, Frederic S. (1996): The Channels of Monetary Transmission: Lessons for Monetary Policy, NBER Working Papers 5464, s.I.: National Bureau of Economic Research,</a:t>
            </a:r>
          </a:p>
          <a:p>
            <a:pPr marL="171450" indent="-171450">
              <a:buFont typeface="Arial" panose="020B0604020202020204" pitchFamily="34" charset="0"/>
              <a:buChar char="•"/>
            </a:pPr>
            <a:r>
              <a:rPr lang="en-US" sz="1400" b="0" dirty="0"/>
              <a:t>Mishkin, Frederic (2007): Housing and the Monetary Transmission Mechanism, in: Finance and Economics Discussion Series, 2007 (2007), pp. 1–53</a:t>
            </a:r>
          </a:p>
          <a:p>
            <a:pPr marL="171450" indent="-171450">
              <a:buFont typeface="Arial" panose="020B0604020202020204" pitchFamily="34" charset="0"/>
              <a:buChar char="•"/>
            </a:pPr>
            <a:r>
              <a:rPr lang="en-US" sz="1400" b="0" dirty="0"/>
              <a:t>Wadud, I.K.M., Bashar, Omar, ali ahmed huson joher, huson joher (2009): An SVAR Analysis of Monetary Policy Dynamics and Housing Market Responses in Australia, in:</a:t>
            </a:r>
          </a:p>
          <a:p>
            <a:r>
              <a:rPr lang="en-US" sz="1400" b="0" dirty="0"/>
              <a:t>       Deakin University, Faculty of Business and Law, School of Accounting, Economics and Finance, Economics Series (2009)</a:t>
            </a:r>
          </a:p>
          <a:p>
            <a:pPr marL="171450" indent="-171450">
              <a:buFont typeface="Arial" panose="020B0604020202020204" pitchFamily="34" charset="0"/>
              <a:buChar char="•"/>
            </a:pPr>
            <a:r>
              <a:rPr lang="de-DE" sz="1400" b="0" dirty="0"/>
              <a:t> Lange2020 </a:t>
            </a:r>
            <a:r>
              <a:rPr lang="en-US" sz="1400" b="0" dirty="0"/>
              <a:t>Lange, Alexander, Dalheimer, Bernhard, Herwartz, Helmut, Maxand, Simone (forthcoming): svars: An R Package for Data-Driven Identification in Multivariate Time Series Analysis, in: Journal of Statistical Software (forthcoming)</a:t>
            </a:r>
          </a:p>
        </p:txBody>
      </p:sp>
      <p:sp>
        <p:nvSpPr>
          <p:cNvPr id="3" name="Slide Number Placeholder 2">
            <a:extLst>
              <a:ext uri="{FF2B5EF4-FFF2-40B4-BE49-F238E27FC236}">
                <a16:creationId xmlns:a16="http://schemas.microsoft.com/office/drawing/2014/main" id="{49BEB70D-933A-4CC0-B311-6F44668C96A4}"/>
              </a:ext>
            </a:extLst>
          </p:cNvPr>
          <p:cNvSpPr>
            <a:spLocks noGrp="1"/>
          </p:cNvSpPr>
          <p:nvPr>
            <p:ph type="sldNum" sz="quarter" idx="14"/>
          </p:nvPr>
        </p:nvSpPr>
        <p:spPr/>
        <p:txBody>
          <a:bodyPr/>
          <a:lstStyle/>
          <a:p>
            <a:pPr>
              <a:defRPr/>
            </a:pPr>
            <a:fld id="{1CFDF6C1-0B54-44A1-9A1E-F385A3637BB6}" type="slidenum">
              <a:rPr lang="de-DE" smtClean="0"/>
              <a:pPr>
                <a:defRPr/>
              </a:pPr>
              <a:t>16</a:t>
            </a:fld>
            <a:endParaRPr lang="de-DE" dirty="0"/>
          </a:p>
        </p:txBody>
      </p:sp>
      <p:sp>
        <p:nvSpPr>
          <p:cNvPr id="4" name="Text Placeholder 3">
            <a:extLst>
              <a:ext uri="{FF2B5EF4-FFF2-40B4-BE49-F238E27FC236}">
                <a16:creationId xmlns:a16="http://schemas.microsoft.com/office/drawing/2014/main" id="{2471C736-9EAE-4F03-817C-3F66C1CD4C70}"/>
              </a:ext>
            </a:extLst>
          </p:cNvPr>
          <p:cNvSpPr>
            <a:spLocks noGrp="1"/>
          </p:cNvSpPr>
          <p:nvPr>
            <p:ph type="body" sz="quarter" idx="19"/>
          </p:nvPr>
        </p:nvSpPr>
        <p:spPr/>
        <p:txBody>
          <a:bodyPr/>
          <a:lstStyle/>
          <a:p>
            <a:r>
              <a:rPr lang="en-US" b="1" dirty="0"/>
              <a:t>References</a:t>
            </a:r>
          </a:p>
        </p:txBody>
      </p:sp>
      <p:sp>
        <p:nvSpPr>
          <p:cNvPr id="5" name="Text Placeholder 4">
            <a:extLst>
              <a:ext uri="{FF2B5EF4-FFF2-40B4-BE49-F238E27FC236}">
                <a16:creationId xmlns:a16="http://schemas.microsoft.com/office/drawing/2014/main" id="{F00EE304-1BB1-4901-BA1D-01220EFC5AC5}"/>
              </a:ext>
            </a:extLst>
          </p:cNvPr>
          <p:cNvSpPr>
            <a:spLocks noGrp="1"/>
          </p:cNvSpPr>
          <p:nvPr>
            <p:ph type="body" sz="quarter" idx="20"/>
          </p:nvPr>
        </p:nvSpPr>
        <p:spPr/>
        <p:txBody>
          <a:bodyPr/>
          <a:lstStyle/>
          <a:p>
            <a:endParaRPr lang="en-US" dirty="0"/>
          </a:p>
        </p:txBody>
      </p:sp>
    </p:spTree>
    <p:extLst>
      <p:ext uri="{BB962C8B-B14F-4D97-AF65-F5344CB8AC3E}">
        <p14:creationId xmlns:p14="http://schemas.microsoft.com/office/powerpoint/2010/main" val="38510968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E38F2E0-86EE-4E93-B410-446FE153EE66}"/>
              </a:ext>
            </a:extLst>
          </p:cNvPr>
          <p:cNvSpPr>
            <a:spLocks noGrp="1"/>
          </p:cNvSpPr>
          <p:nvPr>
            <p:ph idx="1"/>
          </p:nvPr>
        </p:nvSpPr>
        <p:spPr/>
        <p:txBody>
          <a:bodyPr/>
          <a:lstStyle/>
          <a:p>
            <a:r>
              <a:rPr lang="de-DE" b="0" dirty="0"/>
              <a:t>Why Housing ?</a:t>
            </a:r>
          </a:p>
          <a:p>
            <a:endParaRPr lang="de-DE" dirty="0"/>
          </a:p>
          <a:p>
            <a:pPr>
              <a:buFont typeface="Arial" panose="020B0604020202020204" pitchFamily="34" charset="0"/>
              <a:buChar char="•"/>
            </a:pPr>
            <a:r>
              <a:rPr lang="de-DE" dirty="0"/>
              <a:t>Psychological</a:t>
            </a:r>
            <a:r>
              <a:rPr lang="de-DE" b="0" dirty="0"/>
              <a:t> Importance for People (need for schelter)</a:t>
            </a:r>
          </a:p>
          <a:p>
            <a:pPr>
              <a:buFont typeface="Arial" panose="020B0604020202020204" pitchFamily="34" charset="0"/>
              <a:buChar char="•"/>
            </a:pPr>
            <a:r>
              <a:rPr lang="de-DE" b="0" dirty="0"/>
              <a:t>Big Impact on Economy, </a:t>
            </a:r>
            <a:r>
              <a:rPr lang="de-DE" dirty="0"/>
              <a:t>Governments</a:t>
            </a:r>
            <a:r>
              <a:rPr lang="de-DE" b="0" dirty="0"/>
              <a:t> and People</a:t>
            </a:r>
          </a:p>
          <a:p>
            <a:pPr marL="0" indent="0"/>
            <a:endParaRPr lang="de-DE" b="0" dirty="0"/>
          </a:p>
          <a:p>
            <a:pPr marL="0" indent="0"/>
            <a:r>
              <a:rPr lang="de-DE" b="0" dirty="0"/>
              <a:t>Why Modelling ?</a:t>
            </a:r>
          </a:p>
          <a:p>
            <a:pPr>
              <a:buFont typeface="Arial" panose="020B0604020202020204" pitchFamily="34" charset="0"/>
              <a:buChar char="•"/>
            </a:pPr>
            <a:r>
              <a:rPr lang="de-DE" dirty="0"/>
              <a:t>Planning </a:t>
            </a:r>
            <a:r>
              <a:rPr lang="de-DE" b="0" dirty="0"/>
              <a:t>(control)</a:t>
            </a:r>
            <a:r>
              <a:rPr lang="de-DE" dirty="0"/>
              <a:t> and Prediction </a:t>
            </a:r>
            <a:r>
              <a:rPr lang="de-DE" b="0" dirty="0"/>
              <a:t>(simulation)</a:t>
            </a:r>
            <a:r>
              <a:rPr lang="de-DE" dirty="0"/>
              <a:t> </a:t>
            </a:r>
            <a:endParaRPr lang="en-US" dirty="0"/>
          </a:p>
          <a:p>
            <a:pPr marL="0" indent="0"/>
            <a:endParaRPr lang="de-DE" b="0" dirty="0"/>
          </a:p>
        </p:txBody>
      </p:sp>
      <p:sp>
        <p:nvSpPr>
          <p:cNvPr id="3" name="Slide Number Placeholder 2">
            <a:extLst>
              <a:ext uri="{FF2B5EF4-FFF2-40B4-BE49-F238E27FC236}">
                <a16:creationId xmlns:a16="http://schemas.microsoft.com/office/drawing/2014/main" id="{60BC882F-B012-40D5-8BCA-D9CCEA0CE19A}"/>
              </a:ext>
            </a:extLst>
          </p:cNvPr>
          <p:cNvSpPr>
            <a:spLocks noGrp="1"/>
          </p:cNvSpPr>
          <p:nvPr>
            <p:ph type="sldNum" sz="quarter" idx="14"/>
          </p:nvPr>
        </p:nvSpPr>
        <p:spPr/>
        <p:txBody>
          <a:bodyPr/>
          <a:lstStyle/>
          <a:p>
            <a:pPr>
              <a:defRPr/>
            </a:pPr>
            <a:fld id="{1CFDF6C1-0B54-44A1-9A1E-F385A3637BB6}" type="slidenum">
              <a:rPr lang="de-DE" smtClean="0"/>
              <a:pPr>
                <a:defRPr/>
              </a:pPr>
              <a:t>2</a:t>
            </a:fld>
            <a:endParaRPr lang="de-DE" dirty="0"/>
          </a:p>
        </p:txBody>
      </p:sp>
      <p:sp>
        <p:nvSpPr>
          <p:cNvPr id="4" name="Text Placeholder 3">
            <a:extLst>
              <a:ext uri="{FF2B5EF4-FFF2-40B4-BE49-F238E27FC236}">
                <a16:creationId xmlns:a16="http://schemas.microsoft.com/office/drawing/2014/main" id="{A2D2D501-B01E-4D2F-9074-ACE383B5FE9A}"/>
              </a:ext>
            </a:extLst>
          </p:cNvPr>
          <p:cNvSpPr>
            <a:spLocks noGrp="1"/>
          </p:cNvSpPr>
          <p:nvPr>
            <p:ph type="body" sz="quarter" idx="19"/>
          </p:nvPr>
        </p:nvSpPr>
        <p:spPr/>
        <p:txBody>
          <a:bodyPr/>
          <a:lstStyle/>
          <a:p>
            <a:r>
              <a:rPr lang="de-DE" b="1" dirty="0"/>
              <a:t>Macroeconomics and Housing Market </a:t>
            </a:r>
            <a:endParaRPr lang="en-US" b="1" dirty="0"/>
          </a:p>
        </p:txBody>
      </p:sp>
      <p:sp>
        <p:nvSpPr>
          <p:cNvPr id="5" name="Text Placeholder 4">
            <a:extLst>
              <a:ext uri="{FF2B5EF4-FFF2-40B4-BE49-F238E27FC236}">
                <a16:creationId xmlns:a16="http://schemas.microsoft.com/office/drawing/2014/main" id="{CBCF27FA-306F-4CEC-83A0-CA58440EE956}"/>
              </a:ext>
            </a:extLst>
          </p:cNvPr>
          <p:cNvSpPr>
            <a:spLocks noGrp="1"/>
          </p:cNvSpPr>
          <p:nvPr>
            <p:ph type="body" sz="quarter" idx="20"/>
          </p:nvPr>
        </p:nvSpPr>
        <p:spPr/>
        <p:txBody>
          <a:bodyPr/>
          <a:lstStyle/>
          <a:p>
            <a:endParaRPr lang="en-US" dirty="0"/>
          </a:p>
        </p:txBody>
      </p:sp>
    </p:spTree>
    <p:extLst>
      <p:ext uri="{BB962C8B-B14F-4D97-AF65-F5344CB8AC3E}">
        <p14:creationId xmlns:p14="http://schemas.microsoft.com/office/powerpoint/2010/main" val="915148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6496A0-A166-46D2-94FA-66CA8C050E10}"/>
              </a:ext>
            </a:extLst>
          </p:cNvPr>
          <p:cNvSpPr>
            <a:spLocks noGrp="1"/>
          </p:cNvSpPr>
          <p:nvPr>
            <p:ph idx="1"/>
          </p:nvPr>
        </p:nvSpPr>
        <p:spPr/>
        <p:txBody>
          <a:bodyPr/>
          <a:lstStyle/>
          <a:p>
            <a:r>
              <a:rPr lang="de-DE" b="0" dirty="0"/>
              <a:t>Chosen Approaches:</a:t>
            </a:r>
          </a:p>
          <a:p>
            <a:endParaRPr lang="de-DE" b="0" dirty="0"/>
          </a:p>
          <a:p>
            <a:pPr>
              <a:buFont typeface="Arial" panose="020B0604020202020204" pitchFamily="34" charset="0"/>
              <a:buChar char="•"/>
            </a:pPr>
            <a:r>
              <a:rPr lang="de-DE" b="0" dirty="0"/>
              <a:t>Monetary Transition Channels (Analytic)</a:t>
            </a:r>
          </a:p>
          <a:p>
            <a:pPr>
              <a:buFont typeface="Arial" panose="020B0604020202020204" pitchFamily="34" charset="0"/>
              <a:buChar char="•"/>
            </a:pPr>
            <a:r>
              <a:rPr lang="de-DE" b="0" dirty="0"/>
              <a:t>Model Identification from Data (Computational Macroeconomics)</a:t>
            </a:r>
            <a:endParaRPr lang="en-US" b="0" dirty="0"/>
          </a:p>
        </p:txBody>
      </p:sp>
      <p:sp>
        <p:nvSpPr>
          <p:cNvPr id="3" name="Slide Number Placeholder 2">
            <a:extLst>
              <a:ext uri="{FF2B5EF4-FFF2-40B4-BE49-F238E27FC236}">
                <a16:creationId xmlns:a16="http://schemas.microsoft.com/office/drawing/2014/main" id="{B4A5D8B5-FE31-4D62-BE79-05359E07ABA3}"/>
              </a:ext>
            </a:extLst>
          </p:cNvPr>
          <p:cNvSpPr>
            <a:spLocks noGrp="1"/>
          </p:cNvSpPr>
          <p:nvPr>
            <p:ph type="sldNum" sz="quarter" idx="14"/>
          </p:nvPr>
        </p:nvSpPr>
        <p:spPr/>
        <p:txBody>
          <a:bodyPr/>
          <a:lstStyle/>
          <a:p>
            <a:pPr>
              <a:defRPr/>
            </a:pPr>
            <a:fld id="{1CFDF6C1-0B54-44A1-9A1E-F385A3637BB6}" type="slidenum">
              <a:rPr lang="de-DE" smtClean="0"/>
              <a:pPr>
                <a:defRPr/>
              </a:pPr>
              <a:t>3</a:t>
            </a:fld>
            <a:endParaRPr lang="de-DE" dirty="0"/>
          </a:p>
        </p:txBody>
      </p:sp>
      <p:sp>
        <p:nvSpPr>
          <p:cNvPr id="4" name="Text Placeholder 3">
            <a:extLst>
              <a:ext uri="{FF2B5EF4-FFF2-40B4-BE49-F238E27FC236}">
                <a16:creationId xmlns:a16="http://schemas.microsoft.com/office/drawing/2014/main" id="{E90A9E82-92EE-42B8-BD54-6C8711BD515C}"/>
              </a:ext>
            </a:extLst>
          </p:cNvPr>
          <p:cNvSpPr>
            <a:spLocks noGrp="1"/>
          </p:cNvSpPr>
          <p:nvPr>
            <p:ph type="body" sz="quarter" idx="19"/>
          </p:nvPr>
        </p:nvSpPr>
        <p:spPr/>
        <p:txBody>
          <a:bodyPr/>
          <a:lstStyle/>
          <a:p>
            <a:r>
              <a:rPr lang="de-DE" b="1" dirty="0"/>
              <a:t>Macroeconomics and Housing Market </a:t>
            </a:r>
            <a:endParaRPr lang="en-US" b="1" dirty="0"/>
          </a:p>
          <a:p>
            <a:endParaRPr lang="en-US" dirty="0"/>
          </a:p>
        </p:txBody>
      </p:sp>
      <p:sp>
        <p:nvSpPr>
          <p:cNvPr id="5" name="Text Placeholder 4">
            <a:extLst>
              <a:ext uri="{FF2B5EF4-FFF2-40B4-BE49-F238E27FC236}">
                <a16:creationId xmlns:a16="http://schemas.microsoft.com/office/drawing/2014/main" id="{996F5B37-3F41-49F0-A0D2-6110725F5658}"/>
              </a:ext>
            </a:extLst>
          </p:cNvPr>
          <p:cNvSpPr>
            <a:spLocks noGrp="1"/>
          </p:cNvSpPr>
          <p:nvPr>
            <p:ph type="body" sz="quarter" idx="20"/>
          </p:nvPr>
        </p:nvSpPr>
        <p:spPr/>
        <p:txBody>
          <a:bodyPr/>
          <a:lstStyle/>
          <a:p>
            <a:endParaRPr lang="en-US" dirty="0"/>
          </a:p>
        </p:txBody>
      </p:sp>
    </p:spTree>
    <p:extLst>
      <p:ext uri="{BB962C8B-B14F-4D97-AF65-F5344CB8AC3E}">
        <p14:creationId xmlns:p14="http://schemas.microsoft.com/office/powerpoint/2010/main" val="992223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BCC45A9F-06A8-46AF-9A7A-E6265DE070B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39158" y="1108931"/>
            <a:ext cx="8465684" cy="4003753"/>
          </a:xfrm>
        </p:spPr>
      </p:pic>
      <p:sp>
        <p:nvSpPr>
          <p:cNvPr id="3" name="Slide Number Placeholder 2">
            <a:extLst>
              <a:ext uri="{FF2B5EF4-FFF2-40B4-BE49-F238E27FC236}">
                <a16:creationId xmlns:a16="http://schemas.microsoft.com/office/drawing/2014/main" id="{46A45A1B-D0A7-41B9-961E-72FCB68608C3}"/>
              </a:ext>
            </a:extLst>
          </p:cNvPr>
          <p:cNvSpPr>
            <a:spLocks noGrp="1"/>
          </p:cNvSpPr>
          <p:nvPr>
            <p:ph type="sldNum" sz="quarter" idx="14"/>
          </p:nvPr>
        </p:nvSpPr>
        <p:spPr/>
        <p:txBody>
          <a:bodyPr/>
          <a:lstStyle/>
          <a:p>
            <a:pPr>
              <a:defRPr/>
            </a:pPr>
            <a:fld id="{1CFDF6C1-0B54-44A1-9A1E-F385A3637BB6}" type="slidenum">
              <a:rPr lang="de-DE" smtClean="0"/>
              <a:pPr>
                <a:defRPr/>
              </a:pPr>
              <a:t>4</a:t>
            </a:fld>
            <a:endParaRPr lang="de-DE" dirty="0"/>
          </a:p>
        </p:txBody>
      </p:sp>
      <p:sp>
        <p:nvSpPr>
          <p:cNvPr id="4" name="Text Placeholder 3">
            <a:extLst>
              <a:ext uri="{FF2B5EF4-FFF2-40B4-BE49-F238E27FC236}">
                <a16:creationId xmlns:a16="http://schemas.microsoft.com/office/drawing/2014/main" id="{798D4AE9-BC0A-4868-AD3B-AA6A2AAAFF81}"/>
              </a:ext>
            </a:extLst>
          </p:cNvPr>
          <p:cNvSpPr>
            <a:spLocks noGrp="1"/>
          </p:cNvSpPr>
          <p:nvPr>
            <p:ph type="body" sz="quarter" idx="19"/>
          </p:nvPr>
        </p:nvSpPr>
        <p:spPr/>
        <p:txBody>
          <a:bodyPr/>
          <a:lstStyle/>
          <a:p>
            <a:r>
              <a:rPr lang="de-DE" b="1" dirty="0"/>
              <a:t>Transition Channels</a:t>
            </a:r>
            <a:endParaRPr lang="en-US" b="1" dirty="0"/>
          </a:p>
        </p:txBody>
      </p:sp>
      <p:sp>
        <p:nvSpPr>
          <p:cNvPr id="5" name="Text Placeholder 4">
            <a:extLst>
              <a:ext uri="{FF2B5EF4-FFF2-40B4-BE49-F238E27FC236}">
                <a16:creationId xmlns:a16="http://schemas.microsoft.com/office/drawing/2014/main" id="{F71AA1D0-C471-4630-846B-F2A72717C0C0}"/>
              </a:ext>
            </a:extLst>
          </p:cNvPr>
          <p:cNvSpPr>
            <a:spLocks noGrp="1"/>
          </p:cNvSpPr>
          <p:nvPr>
            <p:ph type="body" sz="quarter" idx="20"/>
          </p:nvPr>
        </p:nvSpPr>
        <p:spPr/>
        <p:txBody>
          <a:bodyPr/>
          <a:lstStyle/>
          <a:p>
            <a:endParaRPr lang="en-US" dirty="0"/>
          </a:p>
        </p:txBody>
      </p:sp>
      <p:sp>
        <p:nvSpPr>
          <p:cNvPr id="2" name="TextBox 1">
            <a:extLst>
              <a:ext uri="{FF2B5EF4-FFF2-40B4-BE49-F238E27FC236}">
                <a16:creationId xmlns:a16="http://schemas.microsoft.com/office/drawing/2014/main" id="{C3A6C3FB-5A58-4CBB-9862-5C990C8EE05F}"/>
              </a:ext>
            </a:extLst>
          </p:cNvPr>
          <p:cNvSpPr txBox="1"/>
          <p:nvPr/>
        </p:nvSpPr>
        <p:spPr>
          <a:xfrm>
            <a:off x="1088773" y="5245862"/>
            <a:ext cx="7467423" cy="369332"/>
          </a:xfrm>
          <a:prstGeom prst="rect">
            <a:avLst/>
          </a:prstGeom>
          <a:noFill/>
        </p:spPr>
        <p:txBody>
          <a:bodyPr wrap="square" rtlCol="0">
            <a:spAutoFit/>
          </a:bodyPr>
          <a:lstStyle/>
          <a:p>
            <a:pPr algn="l"/>
            <a:r>
              <a:rPr lang="de-DE" dirty="0"/>
              <a:t>Source: Wadud 2009</a:t>
            </a:r>
            <a:endParaRPr lang="en-US" dirty="0"/>
          </a:p>
        </p:txBody>
      </p:sp>
      <p:sp>
        <p:nvSpPr>
          <p:cNvPr id="6" name="Arrow: Up 5">
            <a:extLst>
              <a:ext uri="{FF2B5EF4-FFF2-40B4-BE49-F238E27FC236}">
                <a16:creationId xmlns:a16="http://schemas.microsoft.com/office/drawing/2014/main" id="{45AC54C8-FEE6-4A93-9878-C145ACCA691C}"/>
              </a:ext>
            </a:extLst>
          </p:cNvPr>
          <p:cNvSpPr/>
          <p:nvPr/>
        </p:nvSpPr>
        <p:spPr>
          <a:xfrm>
            <a:off x="2699792" y="1772816"/>
            <a:ext cx="144016" cy="360040"/>
          </a:xfrm>
          <a:prstGeom prst="up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Arrow: Up 17">
            <a:extLst>
              <a:ext uri="{FF2B5EF4-FFF2-40B4-BE49-F238E27FC236}">
                <a16:creationId xmlns:a16="http://schemas.microsoft.com/office/drawing/2014/main" id="{FC1A952B-99BD-4A2E-91B0-C6F46F3943A5}"/>
              </a:ext>
            </a:extLst>
          </p:cNvPr>
          <p:cNvSpPr/>
          <p:nvPr/>
        </p:nvSpPr>
        <p:spPr>
          <a:xfrm>
            <a:off x="1475656" y="2636912"/>
            <a:ext cx="144016" cy="360040"/>
          </a:xfrm>
          <a:prstGeom prst="up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Arrow: Up 18">
            <a:extLst>
              <a:ext uri="{FF2B5EF4-FFF2-40B4-BE49-F238E27FC236}">
                <a16:creationId xmlns:a16="http://schemas.microsoft.com/office/drawing/2014/main" id="{709A3CCD-FC33-4896-A8CE-5A1C273C7185}"/>
              </a:ext>
            </a:extLst>
          </p:cNvPr>
          <p:cNvSpPr/>
          <p:nvPr/>
        </p:nvSpPr>
        <p:spPr>
          <a:xfrm rot="10800000">
            <a:off x="2205133" y="4336432"/>
            <a:ext cx="144016" cy="360040"/>
          </a:xfrm>
          <a:prstGeom prst="up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Arrow: Up 19">
            <a:extLst>
              <a:ext uri="{FF2B5EF4-FFF2-40B4-BE49-F238E27FC236}">
                <a16:creationId xmlns:a16="http://schemas.microsoft.com/office/drawing/2014/main" id="{223EB061-4EC0-44A0-B693-73EF0708A756}"/>
              </a:ext>
            </a:extLst>
          </p:cNvPr>
          <p:cNvSpPr/>
          <p:nvPr/>
        </p:nvSpPr>
        <p:spPr>
          <a:xfrm rot="10800000">
            <a:off x="3779912" y="3861048"/>
            <a:ext cx="144016" cy="360040"/>
          </a:xfrm>
          <a:prstGeom prst="up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Arrow: Up 20">
            <a:extLst>
              <a:ext uri="{FF2B5EF4-FFF2-40B4-BE49-F238E27FC236}">
                <a16:creationId xmlns:a16="http://schemas.microsoft.com/office/drawing/2014/main" id="{904FD8B3-3953-46E0-96AE-F5BB95787EE2}"/>
              </a:ext>
            </a:extLst>
          </p:cNvPr>
          <p:cNvSpPr/>
          <p:nvPr/>
        </p:nvSpPr>
        <p:spPr>
          <a:xfrm rot="10800000">
            <a:off x="2728012" y="3049533"/>
            <a:ext cx="144016" cy="360040"/>
          </a:xfrm>
          <a:prstGeom prst="up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Arrow: Up 21">
            <a:extLst>
              <a:ext uri="{FF2B5EF4-FFF2-40B4-BE49-F238E27FC236}">
                <a16:creationId xmlns:a16="http://schemas.microsoft.com/office/drawing/2014/main" id="{CB973833-2D3F-4593-A225-0CDEA901276D}"/>
              </a:ext>
            </a:extLst>
          </p:cNvPr>
          <p:cNvSpPr/>
          <p:nvPr/>
        </p:nvSpPr>
        <p:spPr>
          <a:xfrm>
            <a:off x="3964395" y="3127098"/>
            <a:ext cx="144016" cy="360040"/>
          </a:xfrm>
          <a:prstGeom prst="up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Arrow: Up 22">
            <a:extLst>
              <a:ext uri="{FF2B5EF4-FFF2-40B4-BE49-F238E27FC236}">
                <a16:creationId xmlns:a16="http://schemas.microsoft.com/office/drawing/2014/main" id="{26A92114-5C52-49BE-928E-C50A12551312}"/>
              </a:ext>
            </a:extLst>
          </p:cNvPr>
          <p:cNvSpPr/>
          <p:nvPr/>
        </p:nvSpPr>
        <p:spPr>
          <a:xfrm rot="10800000">
            <a:off x="5796136" y="3429000"/>
            <a:ext cx="144016" cy="360040"/>
          </a:xfrm>
          <a:prstGeom prst="up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Arrow: Up 23">
            <a:extLst>
              <a:ext uri="{FF2B5EF4-FFF2-40B4-BE49-F238E27FC236}">
                <a16:creationId xmlns:a16="http://schemas.microsoft.com/office/drawing/2014/main" id="{0FEC74C7-613B-4314-BF13-6E04E28007CB}"/>
              </a:ext>
            </a:extLst>
          </p:cNvPr>
          <p:cNvSpPr/>
          <p:nvPr/>
        </p:nvSpPr>
        <p:spPr>
          <a:xfrm rot="10800000">
            <a:off x="5652120" y="4080041"/>
            <a:ext cx="144016" cy="360040"/>
          </a:xfrm>
          <a:prstGeom prst="up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Arrow: Up 24">
            <a:extLst>
              <a:ext uri="{FF2B5EF4-FFF2-40B4-BE49-F238E27FC236}">
                <a16:creationId xmlns:a16="http://schemas.microsoft.com/office/drawing/2014/main" id="{A4349063-D924-45DC-8362-17FEC8AF014C}"/>
              </a:ext>
            </a:extLst>
          </p:cNvPr>
          <p:cNvSpPr/>
          <p:nvPr/>
        </p:nvSpPr>
        <p:spPr>
          <a:xfrm rot="10800000">
            <a:off x="5356273" y="3891393"/>
            <a:ext cx="144016" cy="360040"/>
          </a:xfrm>
          <a:prstGeom prst="up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Arrow: Up 25">
            <a:extLst>
              <a:ext uri="{FF2B5EF4-FFF2-40B4-BE49-F238E27FC236}">
                <a16:creationId xmlns:a16="http://schemas.microsoft.com/office/drawing/2014/main" id="{68B78539-EEEF-4E04-AAF6-D134C535C244}"/>
              </a:ext>
            </a:extLst>
          </p:cNvPr>
          <p:cNvSpPr/>
          <p:nvPr/>
        </p:nvSpPr>
        <p:spPr>
          <a:xfrm>
            <a:off x="7956376" y="3004554"/>
            <a:ext cx="144016" cy="360040"/>
          </a:xfrm>
          <a:prstGeom prst="up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Arrow: Up 26">
            <a:extLst>
              <a:ext uri="{FF2B5EF4-FFF2-40B4-BE49-F238E27FC236}">
                <a16:creationId xmlns:a16="http://schemas.microsoft.com/office/drawing/2014/main" id="{BB1AD2D8-81DC-4433-8461-48C46597FC9A}"/>
              </a:ext>
            </a:extLst>
          </p:cNvPr>
          <p:cNvSpPr/>
          <p:nvPr/>
        </p:nvSpPr>
        <p:spPr>
          <a:xfrm rot="10800000">
            <a:off x="7462481" y="4374019"/>
            <a:ext cx="144016" cy="360040"/>
          </a:xfrm>
          <a:prstGeom prst="up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6403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500" fill="hold"/>
                                        <p:tgtEl>
                                          <p:spTgt spid="18"/>
                                        </p:tgtEl>
                                        <p:attrNameLst>
                                          <p:attrName>ppt_x</p:attrName>
                                        </p:attrNameLst>
                                      </p:cBhvr>
                                      <p:tavLst>
                                        <p:tav tm="0">
                                          <p:val>
                                            <p:strVal val="#ppt_x"/>
                                          </p:val>
                                        </p:tav>
                                        <p:tav tm="100000">
                                          <p:val>
                                            <p:strVal val="#ppt_x"/>
                                          </p:val>
                                        </p:tav>
                                      </p:tavLst>
                                    </p:anim>
                                    <p:anim calcmode="lin" valueType="num">
                                      <p:cBhvr additive="base">
                                        <p:cTn id="1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ppt_x"/>
                                          </p:val>
                                        </p:tav>
                                        <p:tav tm="100000">
                                          <p:val>
                                            <p:strVal val="#ppt_x"/>
                                          </p:val>
                                        </p:tav>
                                      </p:tavLst>
                                    </p:anim>
                                    <p:anim calcmode="lin" valueType="num">
                                      <p:cBhvr additive="base">
                                        <p:cTn id="26"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ppt_x"/>
                                          </p:val>
                                        </p:tav>
                                        <p:tav tm="100000">
                                          <p:val>
                                            <p:strVal val="#ppt_x"/>
                                          </p:val>
                                        </p:tav>
                                      </p:tavLst>
                                    </p:anim>
                                    <p:anim calcmode="lin" valueType="num">
                                      <p:cBhvr additive="base">
                                        <p:cTn id="3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additive="base">
                                        <p:cTn id="37" dur="500" fill="hold"/>
                                        <p:tgtEl>
                                          <p:spTgt spid="22"/>
                                        </p:tgtEl>
                                        <p:attrNameLst>
                                          <p:attrName>ppt_x</p:attrName>
                                        </p:attrNameLst>
                                      </p:cBhvr>
                                      <p:tavLst>
                                        <p:tav tm="0">
                                          <p:val>
                                            <p:strVal val="#ppt_x"/>
                                          </p:val>
                                        </p:tav>
                                        <p:tav tm="100000">
                                          <p:val>
                                            <p:strVal val="#ppt_x"/>
                                          </p:val>
                                        </p:tav>
                                      </p:tavLst>
                                    </p:anim>
                                    <p:anim calcmode="lin" valueType="num">
                                      <p:cBhvr additive="base">
                                        <p:cTn id="3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3"/>
                                        </p:tgtEl>
                                        <p:attrNameLst>
                                          <p:attrName>style.visibility</p:attrName>
                                        </p:attrNameLst>
                                      </p:cBhvr>
                                      <p:to>
                                        <p:strVal val="visible"/>
                                      </p:to>
                                    </p:set>
                                    <p:anim calcmode="lin" valueType="num">
                                      <p:cBhvr additive="base">
                                        <p:cTn id="43" dur="500" fill="hold"/>
                                        <p:tgtEl>
                                          <p:spTgt spid="23"/>
                                        </p:tgtEl>
                                        <p:attrNameLst>
                                          <p:attrName>ppt_x</p:attrName>
                                        </p:attrNameLst>
                                      </p:cBhvr>
                                      <p:tavLst>
                                        <p:tav tm="0">
                                          <p:val>
                                            <p:strVal val="#ppt_x"/>
                                          </p:val>
                                        </p:tav>
                                        <p:tav tm="100000">
                                          <p:val>
                                            <p:strVal val="#ppt_x"/>
                                          </p:val>
                                        </p:tav>
                                      </p:tavLst>
                                    </p:anim>
                                    <p:anim calcmode="lin" valueType="num">
                                      <p:cBhvr additive="base">
                                        <p:cTn id="44"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4"/>
                                        </p:tgtEl>
                                        <p:attrNameLst>
                                          <p:attrName>style.visibility</p:attrName>
                                        </p:attrNameLst>
                                      </p:cBhvr>
                                      <p:to>
                                        <p:strVal val="visible"/>
                                      </p:to>
                                    </p:set>
                                    <p:anim calcmode="lin" valueType="num">
                                      <p:cBhvr additive="base">
                                        <p:cTn id="49" dur="500" fill="hold"/>
                                        <p:tgtEl>
                                          <p:spTgt spid="24"/>
                                        </p:tgtEl>
                                        <p:attrNameLst>
                                          <p:attrName>ppt_x</p:attrName>
                                        </p:attrNameLst>
                                      </p:cBhvr>
                                      <p:tavLst>
                                        <p:tav tm="0">
                                          <p:val>
                                            <p:strVal val="#ppt_x"/>
                                          </p:val>
                                        </p:tav>
                                        <p:tav tm="100000">
                                          <p:val>
                                            <p:strVal val="#ppt_x"/>
                                          </p:val>
                                        </p:tav>
                                      </p:tavLst>
                                    </p:anim>
                                    <p:anim calcmode="lin" valueType="num">
                                      <p:cBhvr additive="base">
                                        <p:cTn id="5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25"/>
                                        </p:tgtEl>
                                        <p:attrNameLst>
                                          <p:attrName>style.visibility</p:attrName>
                                        </p:attrNameLst>
                                      </p:cBhvr>
                                      <p:to>
                                        <p:strVal val="visible"/>
                                      </p:to>
                                    </p:set>
                                    <p:anim calcmode="lin" valueType="num">
                                      <p:cBhvr additive="base">
                                        <p:cTn id="55" dur="500" fill="hold"/>
                                        <p:tgtEl>
                                          <p:spTgt spid="25"/>
                                        </p:tgtEl>
                                        <p:attrNameLst>
                                          <p:attrName>ppt_x</p:attrName>
                                        </p:attrNameLst>
                                      </p:cBhvr>
                                      <p:tavLst>
                                        <p:tav tm="0">
                                          <p:val>
                                            <p:strVal val="#ppt_x"/>
                                          </p:val>
                                        </p:tav>
                                        <p:tav tm="100000">
                                          <p:val>
                                            <p:strVal val="#ppt_x"/>
                                          </p:val>
                                        </p:tav>
                                      </p:tavLst>
                                    </p:anim>
                                    <p:anim calcmode="lin" valueType="num">
                                      <p:cBhvr additive="base">
                                        <p:cTn id="56"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26"/>
                                        </p:tgtEl>
                                        <p:attrNameLst>
                                          <p:attrName>style.visibility</p:attrName>
                                        </p:attrNameLst>
                                      </p:cBhvr>
                                      <p:to>
                                        <p:strVal val="visible"/>
                                      </p:to>
                                    </p:set>
                                    <p:anim calcmode="lin" valueType="num">
                                      <p:cBhvr additive="base">
                                        <p:cTn id="61" dur="500" fill="hold"/>
                                        <p:tgtEl>
                                          <p:spTgt spid="26"/>
                                        </p:tgtEl>
                                        <p:attrNameLst>
                                          <p:attrName>ppt_x</p:attrName>
                                        </p:attrNameLst>
                                      </p:cBhvr>
                                      <p:tavLst>
                                        <p:tav tm="0">
                                          <p:val>
                                            <p:strVal val="#ppt_x"/>
                                          </p:val>
                                        </p:tav>
                                        <p:tav tm="100000">
                                          <p:val>
                                            <p:strVal val="#ppt_x"/>
                                          </p:val>
                                        </p:tav>
                                      </p:tavLst>
                                    </p:anim>
                                    <p:anim calcmode="lin" valueType="num">
                                      <p:cBhvr additive="base">
                                        <p:cTn id="62"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27"/>
                                        </p:tgtEl>
                                        <p:attrNameLst>
                                          <p:attrName>style.visibility</p:attrName>
                                        </p:attrNameLst>
                                      </p:cBhvr>
                                      <p:to>
                                        <p:strVal val="visible"/>
                                      </p:to>
                                    </p:set>
                                    <p:anim calcmode="lin" valueType="num">
                                      <p:cBhvr additive="base">
                                        <p:cTn id="67" dur="500" fill="hold"/>
                                        <p:tgtEl>
                                          <p:spTgt spid="27"/>
                                        </p:tgtEl>
                                        <p:attrNameLst>
                                          <p:attrName>ppt_x</p:attrName>
                                        </p:attrNameLst>
                                      </p:cBhvr>
                                      <p:tavLst>
                                        <p:tav tm="0">
                                          <p:val>
                                            <p:strVal val="#ppt_x"/>
                                          </p:val>
                                        </p:tav>
                                        <p:tav tm="100000">
                                          <p:val>
                                            <p:strVal val="#ppt_x"/>
                                          </p:val>
                                        </p:tav>
                                      </p:tavLst>
                                    </p:anim>
                                    <p:anim calcmode="lin" valueType="num">
                                      <p:cBhvr additive="base">
                                        <p:cTn id="68"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ADB79EB-10CA-4B24-B0D9-D6C832052B3C}"/>
              </a:ext>
            </a:extLst>
          </p:cNvPr>
          <p:cNvSpPr>
            <a:spLocks noGrp="1"/>
          </p:cNvSpPr>
          <p:nvPr>
            <p:ph idx="1"/>
          </p:nvPr>
        </p:nvSpPr>
        <p:spPr/>
        <p:txBody>
          <a:bodyPr/>
          <a:lstStyle/>
          <a:p>
            <a:pPr marL="0" indent="0"/>
            <a:r>
              <a:rPr lang="de-DE" dirty="0"/>
              <a:t>Interest Rate (r)</a:t>
            </a:r>
          </a:p>
          <a:p>
            <a:pPr>
              <a:buFont typeface="Arial" panose="020B0604020202020204" pitchFamily="34" charset="0"/>
              <a:buChar char="•"/>
            </a:pPr>
            <a:r>
              <a:rPr lang="en-US" b="0" dirty="0"/>
              <a:t>Money Market Interest Rate (EONIA) </a:t>
            </a:r>
            <a:endParaRPr lang="de-DE" b="0" dirty="0"/>
          </a:p>
          <a:p>
            <a:pPr>
              <a:buFont typeface="Arial" panose="020B0604020202020204" pitchFamily="34" charset="0"/>
              <a:buChar char="•"/>
            </a:pPr>
            <a:r>
              <a:rPr lang="en-US" b="0" dirty="0"/>
              <a:t>ECB’s Deposit Facility Rate +  ECB Interest Rates for Main Refinancing Operation</a:t>
            </a:r>
          </a:p>
          <a:p>
            <a:pPr>
              <a:buFont typeface="Arial" panose="020B0604020202020204" pitchFamily="34" charset="0"/>
              <a:buChar char="•"/>
            </a:pPr>
            <a:r>
              <a:rPr lang="de-DE" b="0" dirty="0"/>
              <a:t>Yearly Averaged</a:t>
            </a:r>
          </a:p>
          <a:p>
            <a:pPr>
              <a:buFont typeface="Arial" panose="020B0604020202020204" pitchFamily="34" charset="0"/>
              <a:buChar char="•"/>
            </a:pPr>
            <a:r>
              <a:rPr lang="de-DE" b="0" dirty="0"/>
              <a:t>Source: Bundesbank Timeseries</a:t>
            </a:r>
          </a:p>
          <a:p>
            <a:pPr marL="0" indent="0"/>
            <a:r>
              <a:rPr lang="de-DE" dirty="0"/>
              <a:t>Goverment Spending (rg)</a:t>
            </a:r>
          </a:p>
          <a:p>
            <a:pPr>
              <a:buFont typeface="Arial" panose="020B0604020202020204" pitchFamily="34" charset="0"/>
              <a:buChar char="•"/>
            </a:pPr>
            <a:r>
              <a:rPr lang="en-US" b="0" dirty="0"/>
              <a:t>General Government Deficit (+) or Surplus (-) as Defined in the Maastricht Treaty </a:t>
            </a:r>
          </a:p>
          <a:p>
            <a:pPr>
              <a:buFont typeface="Arial" panose="020B0604020202020204" pitchFamily="34" charset="0"/>
              <a:buChar char="•"/>
            </a:pPr>
            <a:r>
              <a:rPr lang="en-US" b="0" dirty="0"/>
              <a:t>Percentage of Yearly Change </a:t>
            </a:r>
            <a:endParaRPr lang="de-DE" b="0" dirty="0"/>
          </a:p>
          <a:p>
            <a:pPr>
              <a:buFont typeface="Arial" panose="020B0604020202020204" pitchFamily="34" charset="0"/>
              <a:buChar char="•"/>
            </a:pPr>
            <a:r>
              <a:rPr lang="de-DE" b="0" dirty="0"/>
              <a:t>Source: Bundesbank </a:t>
            </a:r>
            <a:r>
              <a:rPr lang="en-US" b="0" dirty="0"/>
              <a:t>Timeseries</a:t>
            </a:r>
            <a:endParaRPr lang="de-DE" b="0" dirty="0"/>
          </a:p>
          <a:p>
            <a:pPr marL="0" indent="0"/>
            <a:endParaRPr lang="de-DE" b="0" dirty="0"/>
          </a:p>
        </p:txBody>
      </p:sp>
      <p:sp>
        <p:nvSpPr>
          <p:cNvPr id="3" name="Slide Number Placeholder 2">
            <a:extLst>
              <a:ext uri="{FF2B5EF4-FFF2-40B4-BE49-F238E27FC236}">
                <a16:creationId xmlns:a16="http://schemas.microsoft.com/office/drawing/2014/main" id="{C00F0C7D-19E2-40FA-A1B1-116FC112E19F}"/>
              </a:ext>
            </a:extLst>
          </p:cNvPr>
          <p:cNvSpPr>
            <a:spLocks noGrp="1"/>
          </p:cNvSpPr>
          <p:nvPr>
            <p:ph type="sldNum" sz="quarter" idx="14"/>
          </p:nvPr>
        </p:nvSpPr>
        <p:spPr/>
        <p:txBody>
          <a:bodyPr/>
          <a:lstStyle/>
          <a:p>
            <a:pPr>
              <a:defRPr/>
            </a:pPr>
            <a:fld id="{1CFDF6C1-0B54-44A1-9A1E-F385A3637BB6}" type="slidenum">
              <a:rPr lang="de-DE" smtClean="0"/>
              <a:pPr>
                <a:defRPr/>
              </a:pPr>
              <a:t>5</a:t>
            </a:fld>
            <a:endParaRPr lang="de-DE" dirty="0"/>
          </a:p>
        </p:txBody>
      </p:sp>
      <p:sp>
        <p:nvSpPr>
          <p:cNvPr id="4" name="Text Placeholder 3">
            <a:extLst>
              <a:ext uri="{FF2B5EF4-FFF2-40B4-BE49-F238E27FC236}">
                <a16:creationId xmlns:a16="http://schemas.microsoft.com/office/drawing/2014/main" id="{35A32FBE-C54C-4D7D-93ED-E6AFCB201061}"/>
              </a:ext>
            </a:extLst>
          </p:cNvPr>
          <p:cNvSpPr>
            <a:spLocks noGrp="1"/>
          </p:cNvSpPr>
          <p:nvPr>
            <p:ph type="body" sz="quarter" idx="19"/>
          </p:nvPr>
        </p:nvSpPr>
        <p:spPr/>
        <p:txBody>
          <a:bodyPr/>
          <a:lstStyle/>
          <a:p>
            <a:r>
              <a:rPr lang="de-DE" b="1" dirty="0"/>
              <a:t>Macroeconomics Data</a:t>
            </a:r>
            <a:endParaRPr lang="en-US" b="1" dirty="0"/>
          </a:p>
        </p:txBody>
      </p:sp>
    </p:spTree>
    <p:extLst>
      <p:ext uri="{BB962C8B-B14F-4D97-AF65-F5344CB8AC3E}">
        <p14:creationId xmlns:p14="http://schemas.microsoft.com/office/powerpoint/2010/main" val="58071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4F8E0F5-1DF3-439B-804F-C321410CADEA}"/>
              </a:ext>
            </a:extLst>
          </p:cNvPr>
          <p:cNvSpPr>
            <a:spLocks noGrp="1"/>
          </p:cNvSpPr>
          <p:nvPr>
            <p:ph idx="1"/>
          </p:nvPr>
        </p:nvSpPr>
        <p:spPr/>
        <p:txBody>
          <a:bodyPr/>
          <a:lstStyle/>
          <a:p>
            <a:pPr marL="0" indent="0"/>
            <a:r>
              <a:rPr lang="de-DE" dirty="0"/>
              <a:t>Real House Price (hp)</a:t>
            </a:r>
            <a:endParaRPr lang="de-DE" dirty="0">
              <a:latin typeface="+mj-lt"/>
            </a:endParaRPr>
          </a:p>
          <a:p>
            <a:pPr>
              <a:buFont typeface="Arial" panose="020B0604020202020204" pitchFamily="34" charset="0"/>
              <a:buChar char="•"/>
            </a:pPr>
            <a:r>
              <a:rPr lang="en-US" b="0" kern="1200" dirty="0"/>
              <a:t>Ratio of Nominal Price to the Consumers’ Expenditure Deflator </a:t>
            </a:r>
          </a:p>
          <a:p>
            <a:pPr>
              <a:buFont typeface="Arial" panose="020B0604020202020204" pitchFamily="34" charset="0"/>
              <a:buChar char="•"/>
            </a:pPr>
            <a:r>
              <a:rPr lang="de-DE" b="0" dirty="0"/>
              <a:t>Normalized (2015 = 100)</a:t>
            </a:r>
          </a:p>
          <a:p>
            <a:pPr>
              <a:buFont typeface="Arial" panose="020B0604020202020204" pitchFamily="34" charset="0"/>
              <a:buChar char="•"/>
            </a:pPr>
            <a:r>
              <a:rPr lang="de-DE" b="0" dirty="0"/>
              <a:t>Inflation and Seasonal Changes </a:t>
            </a:r>
          </a:p>
          <a:p>
            <a:pPr>
              <a:buFont typeface="Arial" panose="020B0604020202020204" pitchFamily="34" charset="0"/>
              <a:buChar char="•"/>
            </a:pPr>
            <a:r>
              <a:rPr lang="de-DE" b="0" dirty="0"/>
              <a:t>Source: OECD 2020</a:t>
            </a:r>
          </a:p>
          <a:p>
            <a:pPr marL="0" indent="0"/>
            <a:r>
              <a:rPr lang="de-DE" dirty="0"/>
              <a:t>Material Cost (mc)</a:t>
            </a:r>
          </a:p>
          <a:p>
            <a:pPr>
              <a:buFont typeface="Arial" panose="020B0604020202020204" pitchFamily="34" charset="0"/>
              <a:buChar char="•"/>
            </a:pPr>
            <a:r>
              <a:rPr lang="en-US" b="0" dirty="0"/>
              <a:t>Percentage of Change Construction Price Index</a:t>
            </a:r>
          </a:p>
          <a:p>
            <a:pPr>
              <a:buFont typeface="Arial" panose="020B0604020202020204" pitchFamily="34" charset="0"/>
              <a:buChar char="•"/>
            </a:pPr>
            <a:r>
              <a:rPr lang="de-DE" b="0" dirty="0"/>
              <a:t>Source: Bundesbank 2020</a:t>
            </a:r>
          </a:p>
          <a:p>
            <a:pPr>
              <a:buFont typeface="Arial" panose="020B0604020202020204" pitchFamily="34" charset="0"/>
              <a:buChar char="•"/>
            </a:pPr>
            <a:endParaRPr lang="de-DE" b="0" dirty="0"/>
          </a:p>
          <a:p>
            <a:pPr marL="0" indent="0"/>
            <a:endParaRPr lang="de-DE" b="0" dirty="0"/>
          </a:p>
          <a:p>
            <a:pPr marL="0" indent="0"/>
            <a:endParaRPr lang="de-DE" b="0" dirty="0"/>
          </a:p>
        </p:txBody>
      </p:sp>
      <p:sp>
        <p:nvSpPr>
          <p:cNvPr id="3" name="Slide Number Placeholder 2">
            <a:extLst>
              <a:ext uri="{FF2B5EF4-FFF2-40B4-BE49-F238E27FC236}">
                <a16:creationId xmlns:a16="http://schemas.microsoft.com/office/drawing/2014/main" id="{4BCBC467-380D-42A5-A001-47FA0E317268}"/>
              </a:ext>
            </a:extLst>
          </p:cNvPr>
          <p:cNvSpPr>
            <a:spLocks noGrp="1"/>
          </p:cNvSpPr>
          <p:nvPr>
            <p:ph type="sldNum" sz="quarter" idx="14"/>
          </p:nvPr>
        </p:nvSpPr>
        <p:spPr/>
        <p:txBody>
          <a:bodyPr/>
          <a:lstStyle/>
          <a:p>
            <a:pPr>
              <a:defRPr/>
            </a:pPr>
            <a:fld id="{1CFDF6C1-0B54-44A1-9A1E-F385A3637BB6}" type="slidenum">
              <a:rPr lang="de-DE" smtClean="0"/>
              <a:pPr>
                <a:defRPr/>
              </a:pPr>
              <a:t>6</a:t>
            </a:fld>
            <a:endParaRPr lang="de-DE" dirty="0"/>
          </a:p>
        </p:txBody>
      </p:sp>
      <p:sp>
        <p:nvSpPr>
          <p:cNvPr id="4" name="Text Placeholder 3">
            <a:extLst>
              <a:ext uri="{FF2B5EF4-FFF2-40B4-BE49-F238E27FC236}">
                <a16:creationId xmlns:a16="http://schemas.microsoft.com/office/drawing/2014/main" id="{A4996D41-AEBB-4166-9708-F5E62D5D4606}"/>
              </a:ext>
            </a:extLst>
          </p:cNvPr>
          <p:cNvSpPr>
            <a:spLocks noGrp="1"/>
          </p:cNvSpPr>
          <p:nvPr>
            <p:ph type="body" sz="quarter" idx="19"/>
          </p:nvPr>
        </p:nvSpPr>
        <p:spPr/>
        <p:txBody>
          <a:bodyPr/>
          <a:lstStyle/>
          <a:p>
            <a:r>
              <a:rPr lang="de-DE" b="1" dirty="0"/>
              <a:t>Housing Market Data</a:t>
            </a:r>
            <a:endParaRPr lang="en-US" b="1" dirty="0"/>
          </a:p>
        </p:txBody>
      </p:sp>
      <p:sp>
        <p:nvSpPr>
          <p:cNvPr id="5" name="Text Placeholder 4">
            <a:extLst>
              <a:ext uri="{FF2B5EF4-FFF2-40B4-BE49-F238E27FC236}">
                <a16:creationId xmlns:a16="http://schemas.microsoft.com/office/drawing/2014/main" id="{D690C57D-D3D8-49C8-BF6C-BA99BD2C63D9}"/>
              </a:ext>
            </a:extLst>
          </p:cNvPr>
          <p:cNvSpPr>
            <a:spLocks noGrp="1"/>
          </p:cNvSpPr>
          <p:nvPr>
            <p:ph type="body" sz="quarter" idx="20"/>
          </p:nvPr>
        </p:nvSpPr>
        <p:spPr/>
        <p:txBody>
          <a:bodyPr/>
          <a:lstStyle/>
          <a:p>
            <a:endParaRPr lang="en-US" dirty="0"/>
          </a:p>
        </p:txBody>
      </p:sp>
    </p:spTree>
    <p:extLst>
      <p:ext uri="{BB962C8B-B14F-4D97-AF65-F5344CB8AC3E}">
        <p14:creationId xmlns:p14="http://schemas.microsoft.com/office/powerpoint/2010/main" val="1356515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6164659F-810C-4670-8978-CC96BFF87B3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38137" y="1059437"/>
            <a:ext cx="7854950" cy="5219700"/>
          </a:xfrm>
        </p:spPr>
      </p:pic>
      <p:sp>
        <p:nvSpPr>
          <p:cNvPr id="3" name="Slide Number Placeholder 2">
            <a:extLst>
              <a:ext uri="{FF2B5EF4-FFF2-40B4-BE49-F238E27FC236}">
                <a16:creationId xmlns:a16="http://schemas.microsoft.com/office/drawing/2014/main" id="{616B905B-A65C-495C-80B7-4D2464770EF7}"/>
              </a:ext>
            </a:extLst>
          </p:cNvPr>
          <p:cNvSpPr>
            <a:spLocks noGrp="1"/>
          </p:cNvSpPr>
          <p:nvPr>
            <p:ph type="sldNum" sz="quarter" idx="14"/>
          </p:nvPr>
        </p:nvSpPr>
        <p:spPr/>
        <p:txBody>
          <a:bodyPr/>
          <a:lstStyle/>
          <a:p>
            <a:pPr>
              <a:defRPr/>
            </a:pPr>
            <a:fld id="{1CFDF6C1-0B54-44A1-9A1E-F385A3637BB6}" type="slidenum">
              <a:rPr lang="de-DE" smtClean="0"/>
              <a:pPr>
                <a:defRPr/>
              </a:pPr>
              <a:t>7</a:t>
            </a:fld>
            <a:endParaRPr lang="de-DE" dirty="0"/>
          </a:p>
        </p:txBody>
      </p:sp>
      <p:sp>
        <p:nvSpPr>
          <p:cNvPr id="4" name="Text Placeholder 3">
            <a:extLst>
              <a:ext uri="{FF2B5EF4-FFF2-40B4-BE49-F238E27FC236}">
                <a16:creationId xmlns:a16="http://schemas.microsoft.com/office/drawing/2014/main" id="{692A8A19-5518-4617-A068-A9BA31343D1A}"/>
              </a:ext>
            </a:extLst>
          </p:cNvPr>
          <p:cNvSpPr>
            <a:spLocks noGrp="1"/>
          </p:cNvSpPr>
          <p:nvPr>
            <p:ph type="body" sz="quarter" idx="19"/>
          </p:nvPr>
        </p:nvSpPr>
        <p:spPr/>
        <p:txBody>
          <a:bodyPr/>
          <a:lstStyle/>
          <a:p>
            <a:r>
              <a:rPr lang="de-DE" b="1" dirty="0"/>
              <a:t>Interest Rate and Government Spending vs House Price</a:t>
            </a:r>
          </a:p>
          <a:p>
            <a:endParaRPr lang="en-US" b="1" dirty="0"/>
          </a:p>
        </p:txBody>
      </p:sp>
      <p:sp>
        <p:nvSpPr>
          <p:cNvPr id="5" name="Text Placeholder 4">
            <a:extLst>
              <a:ext uri="{FF2B5EF4-FFF2-40B4-BE49-F238E27FC236}">
                <a16:creationId xmlns:a16="http://schemas.microsoft.com/office/drawing/2014/main" id="{25A8142F-B276-40BE-AF92-55DBAE0C980D}"/>
              </a:ext>
            </a:extLst>
          </p:cNvPr>
          <p:cNvSpPr>
            <a:spLocks noGrp="1"/>
          </p:cNvSpPr>
          <p:nvPr>
            <p:ph type="body" sz="quarter" idx="20"/>
          </p:nvPr>
        </p:nvSpPr>
        <p:spPr/>
        <p:txBody>
          <a:bodyPr/>
          <a:lstStyle/>
          <a:p>
            <a:endParaRPr lang="en-US" dirty="0"/>
          </a:p>
        </p:txBody>
      </p:sp>
      <p:sp>
        <p:nvSpPr>
          <p:cNvPr id="6" name="Rectangle 5">
            <a:extLst>
              <a:ext uri="{FF2B5EF4-FFF2-40B4-BE49-F238E27FC236}">
                <a16:creationId xmlns:a16="http://schemas.microsoft.com/office/drawing/2014/main" id="{EEBF94AA-5350-461F-90DA-B284F1CE13E8}"/>
              </a:ext>
            </a:extLst>
          </p:cNvPr>
          <p:cNvSpPr/>
          <p:nvPr/>
        </p:nvSpPr>
        <p:spPr>
          <a:xfrm>
            <a:off x="4067944" y="1196753"/>
            <a:ext cx="648072" cy="295232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541E6F7-54A2-4AE8-A0A1-83DFF69E7D62}"/>
              </a:ext>
            </a:extLst>
          </p:cNvPr>
          <p:cNvSpPr/>
          <p:nvPr/>
        </p:nvSpPr>
        <p:spPr>
          <a:xfrm>
            <a:off x="4765458" y="1196754"/>
            <a:ext cx="3046902" cy="4464494"/>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4180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4F8E0F5-1DF3-439B-804F-C321410CADEA}"/>
              </a:ext>
            </a:extLst>
          </p:cNvPr>
          <p:cNvSpPr>
            <a:spLocks noGrp="1"/>
          </p:cNvSpPr>
          <p:nvPr>
            <p:ph idx="1"/>
          </p:nvPr>
        </p:nvSpPr>
        <p:spPr/>
        <p:txBody>
          <a:bodyPr/>
          <a:lstStyle/>
          <a:p>
            <a:pPr marL="0" indent="0"/>
            <a:r>
              <a:rPr lang="de-DE" dirty="0"/>
              <a:t>Housing Supply (h)</a:t>
            </a:r>
          </a:p>
          <a:p>
            <a:pPr>
              <a:buFont typeface="Arial" panose="020B0604020202020204" pitchFamily="34" charset="0"/>
              <a:buChar char="•"/>
            </a:pPr>
            <a:r>
              <a:rPr lang="de-DE" b="0" kern="1200" dirty="0">
                <a:latin typeface="+mj-lt"/>
              </a:rPr>
              <a:t>N</a:t>
            </a:r>
            <a:r>
              <a:rPr lang="en-US" b="0" kern="1200" dirty="0">
                <a:latin typeface="+mj-lt"/>
              </a:rPr>
              <a:t>umber of Completed New Dwelling in West Germany in Thousand</a:t>
            </a:r>
          </a:p>
          <a:p>
            <a:pPr>
              <a:buFont typeface="Arial" panose="020B0604020202020204" pitchFamily="34" charset="0"/>
              <a:buChar char="•"/>
            </a:pPr>
            <a:r>
              <a:rPr lang="de-DE" b="0" dirty="0"/>
              <a:t>Source: Statista 2020</a:t>
            </a:r>
          </a:p>
          <a:p>
            <a:pPr marL="0" indent="0"/>
            <a:r>
              <a:rPr lang="de-DE" dirty="0"/>
              <a:t>Gross Domestic Product (ry)</a:t>
            </a:r>
          </a:p>
          <a:p>
            <a:pPr>
              <a:buFont typeface="Arial" panose="020B0604020202020204" pitchFamily="34" charset="0"/>
              <a:buChar char="•"/>
            </a:pPr>
            <a:r>
              <a:rPr lang="en-US" b="0" dirty="0"/>
              <a:t>Price Adjusted </a:t>
            </a:r>
          </a:p>
          <a:p>
            <a:pPr>
              <a:buFont typeface="Arial" panose="020B0604020202020204" pitchFamily="34" charset="0"/>
              <a:buChar char="•"/>
            </a:pPr>
            <a:r>
              <a:rPr lang="de-DE" b="0" dirty="0"/>
              <a:t>Normalized (2015 = 100)</a:t>
            </a:r>
            <a:endParaRPr lang="en-US" b="0" dirty="0"/>
          </a:p>
          <a:p>
            <a:pPr>
              <a:buFont typeface="Arial" panose="020B0604020202020204" pitchFamily="34" charset="0"/>
              <a:buChar char="•"/>
            </a:pPr>
            <a:r>
              <a:rPr lang="de-DE" b="0" dirty="0"/>
              <a:t>Source: Bundesbank 2020</a:t>
            </a:r>
          </a:p>
          <a:p>
            <a:pPr>
              <a:buFont typeface="Arial" panose="020B0604020202020204" pitchFamily="34" charset="0"/>
              <a:buChar char="•"/>
            </a:pPr>
            <a:endParaRPr lang="de-DE" b="0" dirty="0"/>
          </a:p>
          <a:p>
            <a:pPr marL="0" indent="0"/>
            <a:endParaRPr lang="de-DE" b="0" dirty="0"/>
          </a:p>
          <a:p>
            <a:pPr marL="0" indent="0"/>
            <a:endParaRPr lang="de-DE" b="0" dirty="0"/>
          </a:p>
        </p:txBody>
      </p:sp>
      <p:sp>
        <p:nvSpPr>
          <p:cNvPr id="3" name="Slide Number Placeholder 2">
            <a:extLst>
              <a:ext uri="{FF2B5EF4-FFF2-40B4-BE49-F238E27FC236}">
                <a16:creationId xmlns:a16="http://schemas.microsoft.com/office/drawing/2014/main" id="{4BCBC467-380D-42A5-A001-47FA0E317268}"/>
              </a:ext>
            </a:extLst>
          </p:cNvPr>
          <p:cNvSpPr>
            <a:spLocks noGrp="1"/>
          </p:cNvSpPr>
          <p:nvPr>
            <p:ph type="sldNum" sz="quarter" idx="14"/>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CFDF6C1-0B54-44A1-9A1E-F385A3637BB6}" type="slidenum">
              <a:rPr kumimoji="0" lang="de-DE" sz="1100" b="0" i="0" u="none" strike="noStrike" kern="1200" cap="none" spc="0" normalizeH="0" baseline="0" noProof="0" smtClean="0">
                <a:ln>
                  <a:noFill/>
                </a:ln>
                <a:solidFill>
                  <a:srgbClr val="717D87"/>
                </a:solidFill>
                <a:effectLst/>
                <a:uLnTx/>
                <a:uFillTx/>
                <a:latin typeface="Arial"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de-DE" sz="1100" b="0" i="0" u="none" strike="noStrike" kern="1200" cap="none" spc="0" normalizeH="0" baseline="0" noProof="0" dirty="0">
              <a:ln>
                <a:noFill/>
              </a:ln>
              <a:solidFill>
                <a:srgbClr val="717D87"/>
              </a:solidFill>
              <a:effectLst/>
              <a:uLnTx/>
              <a:uFillTx/>
              <a:latin typeface="Arial" pitchFamily="34" charset="0"/>
              <a:ea typeface="+mn-ea"/>
              <a:cs typeface="+mn-cs"/>
            </a:endParaRPr>
          </a:p>
        </p:txBody>
      </p:sp>
      <p:sp>
        <p:nvSpPr>
          <p:cNvPr id="4" name="Text Placeholder 3">
            <a:extLst>
              <a:ext uri="{FF2B5EF4-FFF2-40B4-BE49-F238E27FC236}">
                <a16:creationId xmlns:a16="http://schemas.microsoft.com/office/drawing/2014/main" id="{A4996D41-AEBB-4166-9708-F5E62D5D4606}"/>
              </a:ext>
            </a:extLst>
          </p:cNvPr>
          <p:cNvSpPr>
            <a:spLocks noGrp="1"/>
          </p:cNvSpPr>
          <p:nvPr>
            <p:ph type="body" sz="quarter" idx="19"/>
          </p:nvPr>
        </p:nvSpPr>
        <p:spPr/>
        <p:txBody>
          <a:bodyPr/>
          <a:lstStyle/>
          <a:p>
            <a:r>
              <a:rPr lang="de-DE" b="1" dirty="0"/>
              <a:t>Supply and GDP Data</a:t>
            </a:r>
            <a:endParaRPr lang="en-US" b="1" dirty="0"/>
          </a:p>
        </p:txBody>
      </p:sp>
      <p:sp>
        <p:nvSpPr>
          <p:cNvPr id="5" name="Text Placeholder 4">
            <a:extLst>
              <a:ext uri="{FF2B5EF4-FFF2-40B4-BE49-F238E27FC236}">
                <a16:creationId xmlns:a16="http://schemas.microsoft.com/office/drawing/2014/main" id="{D690C57D-D3D8-49C8-BF6C-BA99BD2C63D9}"/>
              </a:ext>
            </a:extLst>
          </p:cNvPr>
          <p:cNvSpPr>
            <a:spLocks noGrp="1"/>
          </p:cNvSpPr>
          <p:nvPr>
            <p:ph type="body" sz="quarter" idx="20"/>
          </p:nvPr>
        </p:nvSpPr>
        <p:spPr/>
        <p:txBody>
          <a:bodyPr/>
          <a:lstStyle/>
          <a:p>
            <a:endParaRPr lang="en-US" dirty="0"/>
          </a:p>
        </p:txBody>
      </p:sp>
    </p:spTree>
    <p:extLst>
      <p:ext uri="{BB962C8B-B14F-4D97-AF65-F5344CB8AC3E}">
        <p14:creationId xmlns:p14="http://schemas.microsoft.com/office/powerpoint/2010/main" val="2585811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5E8BB540-3492-4B94-B099-A8F23BD504C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2737" y="1056481"/>
            <a:ext cx="7905750" cy="5207000"/>
          </a:xfrm>
        </p:spPr>
      </p:pic>
      <p:sp>
        <p:nvSpPr>
          <p:cNvPr id="3" name="Slide Number Placeholder 2">
            <a:extLst>
              <a:ext uri="{FF2B5EF4-FFF2-40B4-BE49-F238E27FC236}">
                <a16:creationId xmlns:a16="http://schemas.microsoft.com/office/drawing/2014/main" id="{07E67CA5-BECC-425B-BD1A-80A8C68BC5BE}"/>
              </a:ext>
            </a:extLst>
          </p:cNvPr>
          <p:cNvSpPr>
            <a:spLocks noGrp="1"/>
          </p:cNvSpPr>
          <p:nvPr>
            <p:ph type="sldNum" sz="quarter" idx="14"/>
          </p:nvPr>
        </p:nvSpPr>
        <p:spPr/>
        <p:txBody>
          <a:bodyPr/>
          <a:lstStyle/>
          <a:p>
            <a:pPr>
              <a:defRPr/>
            </a:pPr>
            <a:fld id="{1CFDF6C1-0B54-44A1-9A1E-F385A3637BB6}" type="slidenum">
              <a:rPr lang="de-DE" smtClean="0"/>
              <a:pPr>
                <a:defRPr/>
              </a:pPr>
              <a:t>9</a:t>
            </a:fld>
            <a:endParaRPr lang="de-DE" dirty="0"/>
          </a:p>
        </p:txBody>
      </p:sp>
      <p:sp>
        <p:nvSpPr>
          <p:cNvPr id="4" name="Text Placeholder 3">
            <a:extLst>
              <a:ext uri="{FF2B5EF4-FFF2-40B4-BE49-F238E27FC236}">
                <a16:creationId xmlns:a16="http://schemas.microsoft.com/office/drawing/2014/main" id="{F4693B39-14C9-430C-A6CF-6BEB0AA165BE}"/>
              </a:ext>
            </a:extLst>
          </p:cNvPr>
          <p:cNvSpPr>
            <a:spLocks noGrp="1"/>
          </p:cNvSpPr>
          <p:nvPr>
            <p:ph type="body" sz="quarter" idx="19"/>
          </p:nvPr>
        </p:nvSpPr>
        <p:spPr/>
        <p:txBody>
          <a:bodyPr/>
          <a:lstStyle/>
          <a:p>
            <a:r>
              <a:rPr lang="de-DE" b="1" dirty="0"/>
              <a:t>Interest Rate vs Housing Suppy and GDP </a:t>
            </a:r>
          </a:p>
          <a:p>
            <a:endParaRPr lang="en-US" b="1" dirty="0"/>
          </a:p>
        </p:txBody>
      </p:sp>
      <p:sp>
        <p:nvSpPr>
          <p:cNvPr id="5" name="Text Placeholder 4">
            <a:extLst>
              <a:ext uri="{FF2B5EF4-FFF2-40B4-BE49-F238E27FC236}">
                <a16:creationId xmlns:a16="http://schemas.microsoft.com/office/drawing/2014/main" id="{F35ABCB3-E739-47FC-BBDA-3039785C23E6}"/>
              </a:ext>
            </a:extLst>
          </p:cNvPr>
          <p:cNvSpPr>
            <a:spLocks noGrp="1"/>
          </p:cNvSpPr>
          <p:nvPr>
            <p:ph type="body" sz="quarter" idx="20"/>
          </p:nvPr>
        </p:nvSpPr>
        <p:spPr/>
        <p:txBody>
          <a:bodyPr/>
          <a:lstStyle/>
          <a:p>
            <a:endParaRPr lang="en-US" dirty="0"/>
          </a:p>
        </p:txBody>
      </p:sp>
      <p:sp>
        <p:nvSpPr>
          <p:cNvPr id="6" name="Rectangle 5">
            <a:extLst>
              <a:ext uri="{FF2B5EF4-FFF2-40B4-BE49-F238E27FC236}">
                <a16:creationId xmlns:a16="http://schemas.microsoft.com/office/drawing/2014/main" id="{08825391-1616-4F4F-920B-E9D4BAC501A1}"/>
              </a:ext>
            </a:extLst>
          </p:cNvPr>
          <p:cNvSpPr/>
          <p:nvPr/>
        </p:nvSpPr>
        <p:spPr>
          <a:xfrm>
            <a:off x="4067944" y="1196752"/>
            <a:ext cx="648072" cy="45365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descr="Swimming">
            <a:extLst>
              <a:ext uri="{FF2B5EF4-FFF2-40B4-BE49-F238E27FC236}">
                <a16:creationId xmlns:a16="http://schemas.microsoft.com/office/drawing/2014/main" id="{4265C67F-079F-4D98-AB67-3ABFA9E2043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076056" y="3497262"/>
            <a:ext cx="1402333" cy="1402333"/>
          </a:xfrm>
          <a:prstGeom prst="rect">
            <a:avLst/>
          </a:prstGeom>
        </p:spPr>
      </p:pic>
      <p:pic>
        <p:nvPicPr>
          <p:cNvPr id="10" name="Graphic 9" descr="Ice cream">
            <a:extLst>
              <a:ext uri="{FF2B5EF4-FFF2-40B4-BE49-F238E27FC236}">
                <a16:creationId xmlns:a16="http://schemas.microsoft.com/office/drawing/2014/main" id="{8F152D11-89C2-4069-85D9-801233EA24D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935580" y="1585317"/>
            <a:ext cx="1383109" cy="1383109"/>
          </a:xfrm>
          <a:prstGeom prst="rect">
            <a:avLst/>
          </a:prstGeom>
        </p:spPr>
      </p:pic>
      <p:sp>
        <p:nvSpPr>
          <p:cNvPr id="14" name="Arrow: Down 13">
            <a:extLst>
              <a:ext uri="{FF2B5EF4-FFF2-40B4-BE49-F238E27FC236}">
                <a16:creationId xmlns:a16="http://schemas.microsoft.com/office/drawing/2014/main" id="{8EB542FA-D9CE-4309-BC7B-617F711F5883}"/>
              </a:ext>
            </a:extLst>
          </p:cNvPr>
          <p:cNvSpPr/>
          <p:nvPr/>
        </p:nvSpPr>
        <p:spPr>
          <a:xfrm>
            <a:off x="5544108" y="3176972"/>
            <a:ext cx="216024" cy="504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Multiplication Sign 14">
            <a:extLst>
              <a:ext uri="{FF2B5EF4-FFF2-40B4-BE49-F238E27FC236}">
                <a16:creationId xmlns:a16="http://schemas.microsoft.com/office/drawing/2014/main" id="{A1A74BDA-51DF-4585-B2AF-49363002C53A}"/>
              </a:ext>
            </a:extLst>
          </p:cNvPr>
          <p:cNvSpPr/>
          <p:nvPr/>
        </p:nvSpPr>
        <p:spPr>
          <a:xfrm>
            <a:off x="5076056" y="2968426"/>
            <a:ext cx="1152128" cy="900646"/>
          </a:xfrm>
          <a:prstGeom prst="mathMultiply">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178184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1000"/>
                                        <p:tgtEl>
                                          <p:spTgt spid="10"/>
                                        </p:tgtEl>
                                      </p:cBhvr>
                                    </p:animEffect>
                                    <p:anim calcmode="lin" valueType="num">
                                      <p:cBhvr>
                                        <p:cTn id="12" dur="1000" fill="hold"/>
                                        <p:tgtEl>
                                          <p:spTgt spid="10"/>
                                        </p:tgtEl>
                                        <p:attrNameLst>
                                          <p:attrName>ppt_x</p:attrName>
                                        </p:attrNameLst>
                                      </p:cBhvr>
                                      <p:tavLst>
                                        <p:tav tm="0">
                                          <p:val>
                                            <p:strVal val="#ppt_x"/>
                                          </p:val>
                                        </p:tav>
                                        <p:tav tm="100000">
                                          <p:val>
                                            <p:strVal val="#ppt_x"/>
                                          </p:val>
                                        </p:tav>
                                      </p:tavLst>
                                    </p:anim>
                                    <p:anim calcmode="lin" valueType="num">
                                      <p:cBhvr>
                                        <p:cTn id="1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1000"/>
                                        <p:tgtEl>
                                          <p:spTgt spid="14"/>
                                        </p:tgtEl>
                                      </p:cBhvr>
                                    </p:animEffect>
                                    <p:anim calcmode="lin" valueType="num">
                                      <p:cBhvr>
                                        <p:cTn id="26" dur="1000" fill="hold"/>
                                        <p:tgtEl>
                                          <p:spTgt spid="14"/>
                                        </p:tgtEl>
                                        <p:attrNameLst>
                                          <p:attrName>ppt_x</p:attrName>
                                        </p:attrNameLst>
                                      </p:cBhvr>
                                      <p:tavLst>
                                        <p:tav tm="0">
                                          <p:val>
                                            <p:strVal val="#ppt_x"/>
                                          </p:val>
                                        </p:tav>
                                        <p:tav tm="100000">
                                          <p:val>
                                            <p:strVal val="#ppt_x"/>
                                          </p:val>
                                        </p:tav>
                                      </p:tavLst>
                                    </p:anim>
                                    <p:anim calcmode="lin" valueType="num">
                                      <p:cBhvr>
                                        <p:cTn id="27"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00"/>
                                        <p:tgtEl>
                                          <p:spTgt spid="15"/>
                                        </p:tgtEl>
                                      </p:cBhvr>
                                    </p:animEffect>
                                    <p:anim calcmode="lin" valueType="num">
                                      <p:cBhvr>
                                        <p:cTn id="33" dur="1000" fill="hold"/>
                                        <p:tgtEl>
                                          <p:spTgt spid="15"/>
                                        </p:tgtEl>
                                        <p:attrNameLst>
                                          <p:attrName>ppt_x</p:attrName>
                                        </p:attrNameLst>
                                      </p:cBhvr>
                                      <p:tavLst>
                                        <p:tav tm="0">
                                          <p:val>
                                            <p:strVal val="#ppt_x"/>
                                          </p:val>
                                        </p:tav>
                                        <p:tav tm="100000">
                                          <p:val>
                                            <p:strVal val="#ppt_x"/>
                                          </p:val>
                                        </p:tav>
                                      </p:tavLst>
                                    </p:anim>
                                    <p:anim calcmode="lin" valueType="num">
                                      <p:cBhvr>
                                        <p:cTn id="3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Lst>
  </p:timing>
</p:sld>
</file>

<file path=ppt/theme/theme1.xml><?xml version="1.0" encoding="utf-8"?>
<a:theme xmlns:a="http://schemas.openxmlformats.org/drawingml/2006/main" name="FOM_Skriptvorlage">
  <a:themeElements>
    <a:clrScheme name="MEwi-Vorlage">
      <a:dk1>
        <a:srgbClr val="262626"/>
      </a:dk1>
      <a:lt1>
        <a:sysClr val="window" lastClr="FFFFFF"/>
      </a:lt1>
      <a:dk2>
        <a:srgbClr val="00998A"/>
      </a:dk2>
      <a:lt2>
        <a:srgbClr val="BFE5E2"/>
      </a:lt2>
      <a:accent1>
        <a:srgbClr val="717D87"/>
      </a:accent1>
      <a:accent2>
        <a:srgbClr val="DBDEE1"/>
      </a:accent2>
      <a:accent3>
        <a:srgbClr val="A10010"/>
      </a:accent3>
      <a:accent4>
        <a:srgbClr val="E7C2C3"/>
      </a:accent4>
      <a:accent5>
        <a:srgbClr val="004A94"/>
      </a:accent5>
      <a:accent6>
        <a:srgbClr val="BFD1E4"/>
      </a:accent6>
      <a:hlink>
        <a:srgbClr val="0070C0"/>
      </a:hlink>
      <a:folHlink>
        <a:srgbClr val="5C5FCC"/>
      </a:folHlink>
    </a:clrScheme>
    <a:fontScheme name="Larissa-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Larissa-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Larissa-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Larissa-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Larissa-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Larissa-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Larissa-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Larissa-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Design">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Design">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C:\Dokumente und Einstellungen\JRC\Eigene Dateien\MBA Kurs\MBA FOM\MBA FOM.pot</Template>
  <TotalTime>8249</TotalTime>
  <Words>1660</Words>
  <Application>Microsoft Office PowerPoint</Application>
  <PresentationFormat>On-screen Show (4:3)</PresentationFormat>
  <Paragraphs>165</Paragraphs>
  <Slides>16</Slides>
  <Notes>15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Cambria Math</vt:lpstr>
      <vt:lpstr>Times New Roman</vt:lpstr>
      <vt:lpstr>Wingdings</vt:lpstr>
      <vt:lpstr>FOM_Skriptvorlage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JRC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International Human Resource Management</dc:title>
  <dc:creator>Jürgen Rohrmeier</dc:creator>
  <cp:lastModifiedBy>moham</cp:lastModifiedBy>
  <cp:revision>1129</cp:revision>
  <cp:lastPrinted>2018-12-22T10:21:21Z</cp:lastPrinted>
  <dcterms:created xsi:type="dcterms:W3CDTF">2003-02-22T19:28:04Z</dcterms:created>
  <dcterms:modified xsi:type="dcterms:W3CDTF">2020-05-22T20:33:06Z</dcterms:modified>
</cp:coreProperties>
</file>

<file path=docProps/thumbnail.jpeg>
</file>